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FAD54A-D12D-4969-AB1F-81CDE630FF1B}">
  <a:tblStyle styleId="{0CFAD54A-D12D-4969-AB1F-81CDE630FF1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b86905026_0_30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6b86905026_0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b86905026_0_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b8690502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b86905026_0_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b8690502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e6ffc5ce7_0_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e6ffc5ce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e6ffc5ce7_0_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e6ffc5ce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e6ffc5ce7_0_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e6ffc5ce7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b86905026_0_1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b86905026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32527c94f_2_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232527c94f_2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b86905026_0_32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b86905026_0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bg>
      <p:bgPr>
        <a:solidFill>
          <a:srgbClr val="6FA8DC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10" name="Google Shape;10;p2"/>
          <p:cNvPicPr preferRelativeResize="0"/>
          <p:nvPr/>
        </p:nvPicPr>
        <p:blipFill rotWithShape="1">
          <a:blip r:embed="rId2">
            <a:alphaModFix amt="40000"/>
          </a:blip>
          <a:srcRect b="30860" l="0" r="0" t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ctrTitle"/>
          </p:nvPr>
        </p:nvSpPr>
        <p:spPr>
          <a:xfrm>
            <a:off x="2786525" y="1968875"/>
            <a:ext cx="5859600" cy="276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_2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9FC5E8"/>
                </a:solidFill>
              </a:defRPr>
            </a:lvl1pPr>
            <a:lvl2pPr lvl="1" rtl="0">
              <a:buNone/>
              <a:defRPr>
                <a:solidFill>
                  <a:srgbClr val="9FC5E8"/>
                </a:solidFill>
              </a:defRPr>
            </a:lvl2pPr>
            <a:lvl3pPr lvl="2" rtl="0">
              <a:buNone/>
              <a:defRPr>
                <a:solidFill>
                  <a:srgbClr val="9FC5E8"/>
                </a:solidFill>
              </a:defRPr>
            </a:lvl3pPr>
            <a:lvl4pPr lvl="3" rtl="0">
              <a:buNone/>
              <a:defRPr>
                <a:solidFill>
                  <a:srgbClr val="9FC5E8"/>
                </a:solidFill>
              </a:defRPr>
            </a:lvl4pPr>
            <a:lvl5pPr lvl="4" rtl="0">
              <a:buNone/>
              <a:defRPr>
                <a:solidFill>
                  <a:srgbClr val="9FC5E8"/>
                </a:solidFill>
              </a:defRPr>
            </a:lvl5pPr>
            <a:lvl6pPr lvl="5" rtl="0">
              <a:buNone/>
              <a:defRPr>
                <a:solidFill>
                  <a:srgbClr val="9FC5E8"/>
                </a:solidFill>
              </a:defRPr>
            </a:lvl6pPr>
            <a:lvl7pPr lvl="6" rtl="0">
              <a:buNone/>
              <a:defRPr>
                <a:solidFill>
                  <a:srgbClr val="9FC5E8"/>
                </a:solidFill>
              </a:defRPr>
            </a:lvl7pPr>
            <a:lvl8pPr lvl="7" rtl="0">
              <a:buNone/>
              <a:defRPr>
                <a:solidFill>
                  <a:srgbClr val="9FC5E8"/>
                </a:solidFill>
              </a:defRPr>
            </a:lvl8pPr>
            <a:lvl9pPr lvl="8" rtl="0">
              <a:buNone/>
              <a:defRPr>
                <a:solidFill>
                  <a:srgbClr val="9FC5E8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color">
  <p:cSld name="BLANK_1">
    <p:bg>
      <p:bgPr>
        <a:solidFill>
          <a:srgbClr val="6FA8DC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13" name="Google Shape;13;p3"/>
          <p:cNvPicPr preferRelativeResize="0"/>
          <p:nvPr/>
        </p:nvPicPr>
        <p:blipFill rotWithShape="1">
          <a:blip r:embed="rId2">
            <a:alphaModFix amt="20000"/>
          </a:blip>
          <a:srcRect b="30860" l="0" r="0" t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/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9FC5E8"/>
                </a:solidFill>
              </a:defRPr>
            </a:lvl1pPr>
            <a:lvl2pPr lvl="1">
              <a:buNone/>
              <a:defRPr>
                <a:solidFill>
                  <a:srgbClr val="9FC5E8"/>
                </a:solidFill>
              </a:defRPr>
            </a:lvl2pPr>
            <a:lvl3pPr lvl="2">
              <a:buNone/>
              <a:defRPr>
                <a:solidFill>
                  <a:srgbClr val="9FC5E8"/>
                </a:solidFill>
              </a:defRPr>
            </a:lvl3pPr>
            <a:lvl4pPr lvl="3">
              <a:buNone/>
              <a:defRPr>
                <a:solidFill>
                  <a:srgbClr val="9FC5E8"/>
                </a:solidFill>
              </a:defRPr>
            </a:lvl4pPr>
            <a:lvl5pPr lvl="4">
              <a:buNone/>
              <a:defRPr>
                <a:solidFill>
                  <a:srgbClr val="9FC5E8"/>
                </a:solidFill>
              </a:defRPr>
            </a:lvl5pPr>
            <a:lvl6pPr lvl="5">
              <a:buNone/>
              <a:defRPr>
                <a:solidFill>
                  <a:srgbClr val="9FC5E8"/>
                </a:solidFill>
              </a:defRPr>
            </a:lvl6pPr>
            <a:lvl7pPr lvl="6">
              <a:buNone/>
              <a:defRPr>
                <a:solidFill>
                  <a:srgbClr val="9FC5E8"/>
                </a:solidFill>
              </a:defRPr>
            </a:lvl7pPr>
            <a:lvl8pPr lvl="7">
              <a:buNone/>
              <a:defRPr>
                <a:solidFill>
                  <a:srgbClr val="9FC5E8"/>
                </a:solidFill>
              </a:defRPr>
            </a:lvl8pPr>
            <a:lvl9pPr lvl="8">
              <a:buNone/>
              <a:defRPr>
                <a:solidFill>
                  <a:srgbClr val="9FC5E8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18" name="Google Shape;18;p4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784250" y="222075"/>
            <a:ext cx="6549300" cy="260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82600" lvl="0" marL="457200" rtl="0">
              <a:spcBef>
                <a:spcPts val="600"/>
              </a:spcBef>
              <a:spcAft>
                <a:spcPts val="0"/>
              </a:spcAft>
              <a:buSzPts val="4000"/>
              <a:buChar char="▸"/>
              <a:defRPr b="1" i="1" sz="4000"/>
            </a:lvl1pPr>
            <a:lvl2pPr indent="-482600" lvl="1" marL="914400" rtl="0">
              <a:spcBef>
                <a:spcPts val="0"/>
              </a:spcBef>
              <a:spcAft>
                <a:spcPts val="0"/>
              </a:spcAft>
              <a:buSzPts val="4000"/>
              <a:buChar char="▹"/>
              <a:defRPr b="1" i="1" sz="4000"/>
            </a:lvl2pPr>
            <a:lvl3pPr indent="-482600" lvl="2" marL="1371600" rtl="0">
              <a:spcBef>
                <a:spcPts val="0"/>
              </a:spcBef>
              <a:spcAft>
                <a:spcPts val="0"/>
              </a:spcAft>
              <a:buSzPts val="4000"/>
              <a:buChar char="■"/>
              <a:defRPr b="1" i="1" sz="4000"/>
            </a:lvl3pPr>
            <a:lvl4pPr indent="-482600" lvl="3" marL="1828800" rtl="0">
              <a:spcBef>
                <a:spcPts val="0"/>
              </a:spcBef>
              <a:spcAft>
                <a:spcPts val="0"/>
              </a:spcAft>
              <a:buSzPts val="4000"/>
              <a:buChar char="●"/>
              <a:defRPr b="1" i="1" sz="4000"/>
            </a:lvl4pPr>
            <a:lvl5pPr indent="-482600" lvl="4" marL="2286000" rtl="0">
              <a:spcBef>
                <a:spcPts val="0"/>
              </a:spcBef>
              <a:spcAft>
                <a:spcPts val="0"/>
              </a:spcAft>
              <a:buSzPts val="4000"/>
              <a:buChar char="○"/>
              <a:defRPr b="1" i="1" sz="4000"/>
            </a:lvl5pPr>
            <a:lvl6pPr indent="-482600" lvl="5" marL="2743200" rtl="0">
              <a:spcBef>
                <a:spcPts val="0"/>
              </a:spcBef>
              <a:spcAft>
                <a:spcPts val="0"/>
              </a:spcAft>
              <a:buSzPts val="4000"/>
              <a:buChar char="■"/>
              <a:defRPr b="1" i="1" sz="4000"/>
            </a:lvl6pPr>
            <a:lvl7pPr indent="-482600" lvl="6" marL="3200400" rtl="0">
              <a:spcBef>
                <a:spcPts val="0"/>
              </a:spcBef>
              <a:spcAft>
                <a:spcPts val="0"/>
              </a:spcAft>
              <a:buSzPts val="4000"/>
              <a:buChar char="●"/>
              <a:defRPr b="1" i="1" sz="4000"/>
            </a:lvl7pPr>
            <a:lvl8pPr indent="-482600" lvl="7" marL="3657600" rtl="0">
              <a:spcBef>
                <a:spcPts val="0"/>
              </a:spcBef>
              <a:spcAft>
                <a:spcPts val="0"/>
              </a:spcAft>
              <a:buSzPts val="4000"/>
              <a:buChar char="○"/>
              <a:defRPr b="1" i="1" sz="4000"/>
            </a:lvl8pPr>
            <a:lvl9pPr indent="-482600" lvl="8" marL="4114800">
              <a:spcBef>
                <a:spcPts val="0"/>
              </a:spcBef>
              <a:spcAft>
                <a:spcPts val="0"/>
              </a:spcAft>
              <a:buSzPts val="4000"/>
              <a:buChar char="■"/>
              <a:defRPr b="1" i="1" sz="4000"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bg>
      <p:bgPr>
        <a:solidFill>
          <a:srgbClr val="6FA8DC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22" name="Google Shape;22;p5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" name="Google Shape;24;p5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Char char="▸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▹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bg>
      <p:bgPr>
        <a:solidFill>
          <a:srgbClr val="6FA8DC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28" name="Google Shape;28;p6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" name="Google Shape;30;p6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544225" y="297367"/>
            <a:ext cx="2981400" cy="46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5705276" y="297367"/>
            <a:ext cx="2981400" cy="46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bg>
      <p:bgPr>
        <a:solidFill>
          <a:srgbClr val="6FA8DC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35" name="Google Shape;35;p7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7"/>
          <p:cNvSpPr/>
          <p:nvPr/>
        </p:nvSpPr>
        <p:spPr>
          <a:xfrm flipH="1">
            <a:off x="2095200" y="0"/>
            <a:ext cx="7048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" name="Google Shape;37;p7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445100" y="275350"/>
            <a:ext cx="2066100" cy="46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617100" y="275350"/>
            <a:ext cx="2066100" cy="46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789100" y="275350"/>
            <a:ext cx="2066100" cy="46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rgbClr val="6FA8DC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43" name="Google Shape;43;p8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8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6" name="Google Shape;46;p8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" type="body"/>
          </p:nvPr>
        </p:nvSpPr>
        <p:spPr>
          <a:xfrm>
            <a:off x="164145" y="4406300"/>
            <a:ext cx="2346900" cy="51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9FC5E8"/>
                </a:solidFill>
              </a:defRPr>
            </a:lvl1pPr>
            <a:lvl2pPr lvl="1">
              <a:buNone/>
              <a:defRPr>
                <a:solidFill>
                  <a:srgbClr val="9FC5E8"/>
                </a:solidFill>
              </a:defRPr>
            </a:lvl2pPr>
            <a:lvl3pPr lvl="2">
              <a:buNone/>
              <a:defRPr>
                <a:solidFill>
                  <a:srgbClr val="9FC5E8"/>
                </a:solidFill>
              </a:defRPr>
            </a:lvl3pPr>
            <a:lvl4pPr lvl="3">
              <a:buNone/>
              <a:defRPr>
                <a:solidFill>
                  <a:srgbClr val="9FC5E8"/>
                </a:solidFill>
              </a:defRPr>
            </a:lvl4pPr>
            <a:lvl5pPr lvl="4">
              <a:buNone/>
              <a:defRPr>
                <a:solidFill>
                  <a:srgbClr val="9FC5E8"/>
                </a:solidFill>
              </a:defRPr>
            </a:lvl5pPr>
            <a:lvl6pPr lvl="5">
              <a:buNone/>
              <a:defRPr>
                <a:solidFill>
                  <a:srgbClr val="9FC5E8"/>
                </a:solidFill>
              </a:defRPr>
            </a:lvl6pPr>
            <a:lvl7pPr lvl="6">
              <a:buNone/>
              <a:defRPr>
                <a:solidFill>
                  <a:srgbClr val="9FC5E8"/>
                </a:solidFill>
              </a:defRPr>
            </a:lvl7pPr>
            <a:lvl8pPr lvl="7">
              <a:buNone/>
              <a:defRPr>
                <a:solidFill>
                  <a:srgbClr val="9FC5E8"/>
                </a:solidFill>
              </a:defRPr>
            </a:lvl8pPr>
            <a:lvl9pPr lvl="8">
              <a:buNone/>
              <a:defRPr>
                <a:solidFill>
                  <a:srgbClr val="9FC5E8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mag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0"/>
            <a:ext cx="2095200" cy="51432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2874625" y="484600"/>
            <a:ext cx="5562000" cy="42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Font typeface="Roboto"/>
              <a:buChar char="▸"/>
              <a:defRPr sz="3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▹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■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ctrTitle"/>
          </p:nvPr>
        </p:nvSpPr>
        <p:spPr>
          <a:xfrm>
            <a:off x="1197175" y="1949925"/>
            <a:ext cx="7498800" cy="319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9144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rial"/>
                <a:ea typeface="Arial"/>
                <a:cs typeface="Arial"/>
                <a:sym typeface="Arial"/>
              </a:rPr>
              <a:t>10.Η ΟΙΚΙΑ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ΛΟΓΟΣ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ΔΕΚΑΤΟΝ ΚΕΦΑΛΑΙΟΝ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ΓΡΑΜΜΑΤΙΚΗ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y-nc-sa.eu_petit" id="62" name="Google Shape;6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00" y="4506150"/>
            <a:ext cx="1498600" cy="5207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1750975" y="4641400"/>
            <a:ext cx="2732700" cy="3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Ángel Luis Gallego Real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8" name="Google Shape;148;p22"/>
          <p:cNvSpPr txBox="1"/>
          <p:nvPr>
            <p:ph type="ctrTitle"/>
          </p:nvPr>
        </p:nvSpPr>
        <p:spPr>
          <a:xfrm>
            <a:off x="1086225" y="425225"/>
            <a:ext cx="76323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Expresión del tiempo (duración)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2"/>
          <p:cNvSpPr txBox="1"/>
          <p:nvPr/>
        </p:nvSpPr>
        <p:spPr>
          <a:xfrm>
            <a:off x="2259000" y="2151475"/>
            <a:ext cx="1752600" cy="7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</a:rPr>
              <a:t>ἡμέρας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00"/>
              </a:highlight>
            </a:endParaRPr>
          </a:p>
        </p:txBody>
      </p:sp>
      <p:sp>
        <p:nvSpPr>
          <p:cNvPr id="150" name="Google Shape;150;p22"/>
          <p:cNvSpPr txBox="1"/>
          <p:nvPr/>
        </p:nvSpPr>
        <p:spPr>
          <a:xfrm>
            <a:off x="1177400" y="1649100"/>
            <a:ext cx="3566700" cy="43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 pone con genitivo sin preposición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1" name="Google Shape;151;p22"/>
          <p:cNvSpPr txBox="1"/>
          <p:nvPr/>
        </p:nvSpPr>
        <p:spPr>
          <a:xfrm>
            <a:off x="363425" y="3636775"/>
            <a:ext cx="7406400" cy="10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ὁ οἶκος </a:t>
            </a:r>
            <a:r>
              <a:rPr b="1" lang="en" sz="2400">
                <a:solidFill>
                  <a:schemeClr val="dk1"/>
                </a:solidFill>
                <a:highlight>
                  <a:srgbClr val="FFFF00"/>
                </a:highlight>
              </a:rPr>
              <a:t>ἡμέρας </a:t>
            </a:r>
            <a:r>
              <a:rPr lang="en" sz="2400">
                <a:solidFill>
                  <a:schemeClr val="dk1"/>
                </a:solidFill>
              </a:rPr>
              <a:t>μὲν ἀναπαύεται, </a:t>
            </a:r>
            <a:r>
              <a:rPr b="1" lang="en" sz="2400">
                <a:solidFill>
                  <a:schemeClr val="dk1"/>
                </a:solidFill>
                <a:highlight>
                  <a:srgbClr val="FFFF00"/>
                </a:highlight>
              </a:rPr>
              <a:t>νυκτὸς </a:t>
            </a:r>
            <a:r>
              <a:rPr lang="en" sz="2400">
                <a:solidFill>
                  <a:schemeClr val="dk1"/>
                </a:solidFill>
              </a:rPr>
              <a:t>δὲ καθεύδει la casa descansa de día, duerme de noche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00"/>
              </a:highlight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2576400" y="2925350"/>
            <a:ext cx="1117800" cy="32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Roboto"/>
                <a:ea typeface="Roboto"/>
                <a:cs typeface="Roboto"/>
                <a:sym typeface="Roboto"/>
              </a:rPr>
              <a:t>de día</a:t>
            </a:r>
            <a:endParaRPr i="1"/>
          </a:p>
        </p:txBody>
      </p:sp>
      <p:sp>
        <p:nvSpPr>
          <p:cNvPr id="153" name="Google Shape;153;p22"/>
          <p:cNvSpPr txBox="1"/>
          <p:nvPr/>
        </p:nvSpPr>
        <p:spPr>
          <a:xfrm>
            <a:off x="5069025" y="2237250"/>
            <a:ext cx="1665600" cy="6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</a:rPr>
              <a:t>νυκτός</a:t>
            </a:r>
            <a:endParaRPr sz="2400">
              <a:highlight>
                <a:srgbClr val="FFFF00"/>
              </a:highlight>
            </a:endParaRPr>
          </a:p>
        </p:txBody>
      </p:sp>
      <p:sp>
        <p:nvSpPr>
          <p:cNvPr id="154" name="Google Shape;154;p22"/>
          <p:cNvSpPr txBox="1"/>
          <p:nvPr/>
        </p:nvSpPr>
        <p:spPr>
          <a:xfrm>
            <a:off x="5308500" y="2925350"/>
            <a:ext cx="1117800" cy="32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Roboto"/>
                <a:ea typeface="Roboto"/>
                <a:cs typeface="Roboto"/>
                <a:sym typeface="Roboto"/>
              </a:rPr>
              <a:t>de noche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9" name="Google Shape;69;p14"/>
          <p:cNvSpPr txBox="1"/>
          <p:nvPr>
            <p:ph type="ctrTitle"/>
          </p:nvPr>
        </p:nvSpPr>
        <p:spPr>
          <a:xfrm>
            <a:off x="786925" y="93000"/>
            <a:ext cx="8062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Valores de la voz medio-pasiva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786925" y="2888050"/>
            <a:ext cx="635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Roboto"/>
                <a:ea typeface="Roboto"/>
                <a:cs typeface="Roboto"/>
                <a:sym typeface="Roboto"/>
              </a:rPr>
              <a:t>vestir</a:t>
            </a:r>
            <a:endParaRPr i="1"/>
          </a:p>
        </p:txBody>
      </p:sp>
      <p:sp>
        <p:nvSpPr>
          <p:cNvPr id="71" name="Google Shape;71;p14"/>
          <p:cNvSpPr txBox="1"/>
          <p:nvPr/>
        </p:nvSpPr>
        <p:spPr>
          <a:xfrm>
            <a:off x="468200" y="2265688"/>
            <a:ext cx="1373700" cy="6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ἐνδύω</a:t>
            </a:r>
            <a:endParaRPr sz="3000"/>
          </a:p>
        </p:txBody>
      </p:sp>
      <p:sp>
        <p:nvSpPr>
          <p:cNvPr id="72" name="Google Shape;72;p14"/>
          <p:cNvSpPr txBox="1"/>
          <p:nvPr/>
        </p:nvSpPr>
        <p:spPr>
          <a:xfrm>
            <a:off x="3208825" y="2923400"/>
            <a:ext cx="8448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Roboto"/>
                <a:ea typeface="Roboto"/>
                <a:cs typeface="Roboto"/>
                <a:sym typeface="Roboto"/>
              </a:rPr>
              <a:t>vestirse</a:t>
            </a:r>
            <a:endParaRPr i="1"/>
          </a:p>
        </p:txBody>
      </p:sp>
      <p:sp>
        <p:nvSpPr>
          <p:cNvPr id="73" name="Google Shape;73;p14"/>
          <p:cNvSpPr txBox="1"/>
          <p:nvPr/>
        </p:nvSpPr>
        <p:spPr>
          <a:xfrm>
            <a:off x="2690113" y="2265700"/>
            <a:ext cx="1882200" cy="6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ἐνδύο</a:t>
            </a:r>
            <a:r>
              <a:rPr b="1" lang="en" sz="3000"/>
              <a:t>μαι</a:t>
            </a:r>
            <a:endParaRPr b="1" sz="3000"/>
          </a:p>
        </p:txBody>
      </p:sp>
      <p:sp>
        <p:nvSpPr>
          <p:cNvPr id="74" name="Google Shape;74;p14"/>
          <p:cNvSpPr txBox="1"/>
          <p:nvPr/>
        </p:nvSpPr>
        <p:spPr>
          <a:xfrm>
            <a:off x="5177225" y="1162850"/>
            <a:ext cx="10548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Voz Media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4891663" y="2324475"/>
            <a:ext cx="1882200" cy="6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666666"/>
                </a:solidFill>
              </a:rPr>
              <a:t>ἐνδύο</a:t>
            </a:r>
            <a:r>
              <a:rPr b="1" lang="en" sz="3000">
                <a:solidFill>
                  <a:schemeClr val="dk1"/>
                </a:solidFill>
              </a:rPr>
              <a:t>μαι</a:t>
            </a:r>
            <a:endParaRPr b="1" sz="3000">
              <a:solidFill>
                <a:schemeClr val="dk1"/>
              </a:solidFill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5177225" y="2923400"/>
            <a:ext cx="10548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ser vestido</a:t>
            </a:r>
            <a:endParaRPr i="1">
              <a:solidFill>
                <a:srgbClr val="666666"/>
              </a:solidFill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2690125" y="1688775"/>
            <a:ext cx="1882200" cy="635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Reflexivo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Roboto"/>
                <a:ea typeface="Roboto"/>
                <a:cs typeface="Roboto"/>
                <a:sym typeface="Roboto"/>
              </a:rPr>
              <a:t>La acción del sujeto recae sobre él mismo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4832700" y="3333675"/>
            <a:ext cx="1882200" cy="635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Pasivo</a:t>
            </a:r>
            <a:endParaRPr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El sujeto recibe la acción del verbo</a:t>
            </a:r>
            <a:endParaRPr sz="11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423200" y="1101100"/>
            <a:ext cx="1463700" cy="2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Voz Activa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213950" y="1688775"/>
            <a:ext cx="1882200" cy="635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El sujeto realiza la acción del verbo</a:t>
            </a:r>
            <a:endParaRPr sz="11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6968425" y="1688775"/>
            <a:ext cx="1882200" cy="699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Verbo Deponente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Roboto"/>
                <a:ea typeface="Roboto"/>
                <a:cs typeface="Roboto"/>
                <a:sym typeface="Roboto"/>
              </a:rPr>
              <a:t>Verbo que sólo tiene voz media pero se traduce en activa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6714900" y="2324475"/>
            <a:ext cx="2429100" cy="6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γίγνο</a:t>
            </a:r>
            <a:r>
              <a:rPr b="1" lang="en" sz="3000"/>
              <a:t>μαι</a:t>
            </a:r>
            <a:endParaRPr b="1" sz="3000"/>
          </a:p>
        </p:txBody>
      </p:sp>
      <p:sp>
        <p:nvSpPr>
          <p:cNvPr id="83" name="Google Shape;83;p14"/>
          <p:cNvSpPr txBox="1"/>
          <p:nvPr/>
        </p:nvSpPr>
        <p:spPr>
          <a:xfrm>
            <a:off x="7611900" y="2960175"/>
            <a:ext cx="7740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Roboto"/>
                <a:ea typeface="Roboto"/>
                <a:cs typeface="Roboto"/>
                <a:sym typeface="Roboto"/>
              </a:rPr>
              <a:t>nacer</a:t>
            </a:r>
            <a:endParaRPr i="1"/>
          </a:p>
        </p:txBody>
      </p:sp>
      <p:cxnSp>
        <p:nvCxnSpPr>
          <p:cNvPr id="84" name="Google Shape;84;p14"/>
          <p:cNvCxnSpPr>
            <a:stCxn id="74" idx="1"/>
            <a:endCxn id="77" idx="0"/>
          </p:cNvCxnSpPr>
          <p:nvPr/>
        </p:nvCxnSpPr>
        <p:spPr>
          <a:xfrm flipH="1">
            <a:off x="3631325" y="1324550"/>
            <a:ext cx="1545900" cy="36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4"/>
          <p:cNvCxnSpPr>
            <a:endCxn id="81" idx="0"/>
          </p:cNvCxnSpPr>
          <p:nvPr/>
        </p:nvCxnSpPr>
        <p:spPr>
          <a:xfrm>
            <a:off x="6231925" y="1324575"/>
            <a:ext cx="1677600" cy="36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4"/>
          <p:cNvCxnSpPr>
            <a:stCxn id="79" idx="2"/>
            <a:endCxn id="80" idx="0"/>
          </p:cNvCxnSpPr>
          <p:nvPr/>
        </p:nvCxnSpPr>
        <p:spPr>
          <a:xfrm>
            <a:off x="1155050" y="1368100"/>
            <a:ext cx="0" cy="3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4"/>
          <p:cNvSpPr txBox="1"/>
          <p:nvPr/>
        </p:nvSpPr>
        <p:spPr>
          <a:xfrm>
            <a:off x="5305375" y="1942288"/>
            <a:ext cx="10548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Voz Pasiva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/>
          <p:nvPr>
            <p:ph type="ctrTitle"/>
          </p:nvPr>
        </p:nvSpPr>
        <p:spPr>
          <a:xfrm>
            <a:off x="1998650" y="104725"/>
            <a:ext cx="670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Roboto Slab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 verbo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5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94" name="Google Shape;94;p15"/>
          <p:cNvGraphicFramePr/>
          <p:nvPr/>
        </p:nvGraphicFramePr>
        <p:xfrm>
          <a:off x="1807900" y="125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{0CFAD54A-D12D-4969-AB1F-81CDE630FF1B}</a:tableStyleId>
              </a:tblPr>
              <a:tblGrid>
                <a:gridCol w="828675"/>
                <a:gridCol w="809625"/>
                <a:gridCol w="847725"/>
                <a:gridCol w="1333500"/>
                <a:gridCol w="2162175"/>
              </a:tblGrid>
              <a:tr h="752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endParaRPr sz="1200"/>
                    </a:p>
                  </a:txBody>
                  <a:tcPr marT="9525" marB="9525" marR="9525" marL="95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r>
                        <a:rPr b="1" lang="en" sz="1200">
                          <a:solidFill>
                            <a:srgbClr val="3A81BA"/>
                          </a:solidFill>
                        </a:rPr>
                        <a:t>Voz Activa</a:t>
                      </a:r>
                      <a:endParaRPr b="1" sz="1200">
                        <a:solidFill>
                          <a:srgbClr val="3A81BA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3A81BA"/>
                          </a:solidFill>
                        </a:rPr>
                        <a:t>Verbo εἰμί</a:t>
                      </a:r>
                      <a:endParaRPr b="1" sz="1200">
                        <a:solidFill>
                          <a:srgbClr val="3A81BA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3A81BA"/>
                          </a:solidFill>
                        </a:rPr>
                        <a:t>Verbo en -ω</a:t>
                      </a:r>
                      <a:endParaRPr b="1" sz="1200">
                        <a:solidFill>
                          <a:srgbClr val="3A81BA"/>
                        </a:solidFill>
                      </a:endParaRPr>
                    </a:p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3A81BA"/>
                          </a:solidFill>
                        </a:rPr>
                        <a:t>(λέγω, βαδίζω...)</a:t>
                      </a:r>
                      <a:endParaRPr b="1" sz="1200">
                        <a:solidFill>
                          <a:srgbClr val="3A81BA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3A81BA"/>
                          </a:solidFill>
                        </a:rPr>
                        <a:t>Verbo contracto en -α (ὁρῶ)</a:t>
                      </a:r>
                      <a:endParaRPr b="1" sz="1200">
                        <a:solidFill>
                          <a:srgbClr val="3A81BA"/>
                        </a:solidFill>
                      </a:endParaRPr>
                    </a:p>
                  </a:txBody>
                  <a:tcPr marT="95250" marB="95250" marR="66675" marL="66675"/>
                </a:tc>
              </a:tr>
              <a:tr h="3619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Indicativo</a:t>
                      </a:r>
                      <a:endParaRPr sz="1200"/>
                    </a:p>
                  </a:txBody>
                  <a:tcPr marT="9525" marB="9525" marR="9525" marL="95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1ªsg</a:t>
                      </a:r>
                      <a:endParaRPr sz="12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r>
                        <a:rPr lang="en" sz="1200">
                          <a:solidFill>
                            <a:srgbClr val="980000"/>
                          </a:solidFill>
                        </a:rPr>
                        <a:t>εἰμί</a:t>
                      </a:r>
                      <a:endParaRPr sz="1200">
                        <a:solidFill>
                          <a:srgbClr val="980000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λέγ</a:t>
                      </a:r>
                      <a:r>
                        <a:rPr lang="en" sz="1200">
                          <a:solidFill>
                            <a:srgbClr val="980000"/>
                          </a:solidFill>
                        </a:rPr>
                        <a:t>ω</a:t>
                      </a:r>
                      <a:endParaRPr sz="1200">
                        <a:solidFill>
                          <a:srgbClr val="980000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ὁράω&gt; ὁρ</a:t>
                      </a:r>
                      <a:r>
                        <a:rPr lang="en" sz="1200">
                          <a:solidFill>
                            <a:srgbClr val="980000"/>
                          </a:solidFill>
                        </a:rPr>
                        <a:t>ῶ</a:t>
                      </a:r>
                      <a:endParaRPr sz="1200">
                        <a:solidFill>
                          <a:srgbClr val="980000"/>
                        </a:solidFill>
                      </a:endParaRPr>
                    </a:p>
                  </a:txBody>
                  <a:tcPr marT="95250" marB="95250" marR="66675" marL="66675"/>
                </a:tc>
              </a:tr>
              <a:tr h="3619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endParaRPr sz="1200"/>
                    </a:p>
                  </a:txBody>
                  <a:tcPr marT="9525" marB="9525" marR="9525" marL="95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2ª sg</a:t>
                      </a:r>
                      <a:endParaRPr sz="12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r>
                        <a:rPr lang="en" sz="1200">
                          <a:solidFill>
                            <a:srgbClr val="980000"/>
                          </a:solidFill>
                        </a:rPr>
                        <a:t>εἶ</a:t>
                      </a:r>
                      <a:endParaRPr sz="1200">
                        <a:solidFill>
                          <a:srgbClr val="980000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λέγ</a:t>
                      </a:r>
                      <a:r>
                        <a:rPr lang="en" sz="1200">
                          <a:solidFill>
                            <a:srgbClr val="980000"/>
                          </a:solidFill>
                        </a:rPr>
                        <a:t>εις</a:t>
                      </a:r>
                      <a:endParaRPr sz="1200">
                        <a:solidFill>
                          <a:srgbClr val="980000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οράεις&gt; ορ</a:t>
                      </a:r>
                      <a:r>
                        <a:rPr lang="en" sz="1200">
                          <a:solidFill>
                            <a:srgbClr val="980000"/>
                          </a:solidFill>
                        </a:rPr>
                        <a:t>ᾷς</a:t>
                      </a:r>
                      <a:endParaRPr sz="1200">
                        <a:solidFill>
                          <a:srgbClr val="980000"/>
                        </a:solidFill>
                      </a:endParaRPr>
                    </a:p>
                  </a:txBody>
                  <a:tcPr marT="95250" marB="95250" marR="66675" marL="66675"/>
                </a:tc>
              </a:tr>
              <a:tr h="3619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endParaRPr sz="1200"/>
                    </a:p>
                  </a:txBody>
                  <a:tcPr marT="9525" marB="9525" marR="9525" marL="95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3ª sg</a:t>
                      </a:r>
                      <a:endParaRPr sz="12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ἐστί(ν)</a:t>
                      </a:r>
                      <a:endParaRPr sz="12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λ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έ</a:t>
                      </a:r>
                      <a:r>
                        <a:rPr lang="en" sz="1200"/>
                        <a:t>γ</a:t>
                      </a:r>
                      <a:r>
                        <a:rPr lang="en" sz="1200">
                          <a:solidFill>
                            <a:srgbClr val="963334"/>
                          </a:solidFill>
                        </a:rPr>
                        <a:t>ει</a:t>
                      </a:r>
                      <a:endParaRPr sz="1200">
                        <a:solidFill>
                          <a:srgbClr val="963334"/>
                        </a:solidFill>
                      </a:endParaRPr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ὁραει&gt; ὁρ</a:t>
                      </a:r>
                      <a:r>
                        <a:rPr lang="en" sz="1200">
                          <a:solidFill>
                            <a:srgbClr val="963334"/>
                          </a:solidFill>
                        </a:rPr>
                        <a:t>ᾷ</a:t>
                      </a:r>
                      <a:endParaRPr sz="1200">
                        <a:solidFill>
                          <a:srgbClr val="963334"/>
                        </a:solidFill>
                      </a:endParaRPr>
                    </a:p>
                  </a:txBody>
                  <a:tcPr marT="95250" marB="95250" marR="66675" marL="66675"/>
                </a:tc>
              </a:tr>
              <a:tr h="361950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 </a:t>
                      </a:r>
                      <a:endParaRPr sz="1200"/>
                    </a:p>
                  </a:txBody>
                  <a:tcPr marT="9525" marB="9525" marR="9525" marL="95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3ª pl</a:t>
                      </a:r>
                      <a:endParaRPr sz="12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εἰσί(ν)</a:t>
                      </a:r>
                      <a:endParaRPr sz="12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λέγ</a:t>
                      </a:r>
                      <a:r>
                        <a:rPr lang="en" sz="1200">
                          <a:solidFill>
                            <a:srgbClr val="963334"/>
                          </a:solidFill>
                        </a:rPr>
                        <a:t>ουσι</a:t>
                      </a:r>
                      <a:r>
                        <a:rPr lang="en" sz="1200"/>
                        <a:t>(ν)</a:t>
                      </a:r>
                      <a:endParaRPr sz="12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ὁραουσι(ν)&gt; ὁρ</a:t>
                      </a:r>
                      <a:r>
                        <a:rPr lang="en" sz="1200">
                          <a:solidFill>
                            <a:srgbClr val="963334"/>
                          </a:solidFill>
                        </a:rPr>
                        <a:t>ῶσι</a:t>
                      </a:r>
                      <a:r>
                        <a:rPr lang="en" sz="1200"/>
                        <a:t>(ν)</a:t>
                      </a:r>
                      <a:endParaRPr sz="1200"/>
                    </a:p>
                  </a:txBody>
                  <a:tcPr marT="95250" marB="95250" marR="66675" marL="66675"/>
                </a:tc>
              </a:tr>
              <a:tr h="179275"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 </a:t>
                      </a:r>
                      <a:endParaRPr sz="600"/>
                    </a:p>
                  </a:txBody>
                  <a:tcPr marT="9525" marB="9525" marR="9525" marL="952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 </a:t>
                      </a:r>
                      <a:endParaRPr sz="6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 </a:t>
                      </a:r>
                      <a:endParaRPr sz="6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 </a:t>
                      </a:r>
                      <a:endParaRPr sz="600"/>
                    </a:p>
                  </a:txBody>
                  <a:tcPr marT="95250" marB="95250" marR="66675" marL="66675"/>
                </a:tc>
                <a:tc>
                  <a:txBody>
                    <a:bodyPr/>
                    <a:lstStyle/>
                    <a:p>
                      <a:pPr indent="0" lvl="0" marL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/>
                        <a:t> </a:t>
                      </a:r>
                      <a:endParaRPr sz="600"/>
                    </a:p>
                  </a:txBody>
                  <a:tcPr marT="95250" marB="95250" marR="66675" marL="6667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0" name="Google Shape;100;p16"/>
          <p:cNvSpPr txBox="1"/>
          <p:nvPr>
            <p:ph type="ctrTitle"/>
          </p:nvPr>
        </p:nvSpPr>
        <p:spPr>
          <a:xfrm>
            <a:off x="1979925" y="144450"/>
            <a:ext cx="6706500" cy="96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Roboto Slab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1ª Declinación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1337200" y="504400"/>
            <a:ext cx="2426400" cy="4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Femeninos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02" name="Google Shape;102;p16"/>
          <p:cNvGraphicFramePr/>
          <p:nvPr/>
        </p:nvGraphicFramePr>
        <p:xfrm>
          <a:off x="1225575" y="1108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{0CFAD54A-D12D-4969-AB1F-81CDE630FF1B}</a:tableStyleId>
              </a:tblPr>
              <a:tblGrid>
                <a:gridCol w="370200"/>
                <a:gridCol w="699300"/>
                <a:gridCol w="658150"/>
                <a:gridCol w="1014650"/>
                <a:gridCol w="255600"/>
                <a:gridCol w="754125"/>
                <a:gridCol w="1755075"/>
                <a:gridCol w="255600"/>
                <a:gridCol w="548475"/>
                <a:gridCol w="932375"/>
              </a:tblGrid>
              <a:tr h="542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Temas en  ᾱ (α  pura)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Temas en </a:t>
                      </a: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-ᾰ</a:t>
                      </a: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(α  impura)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Temas en η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hMerge="1"/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Sg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Nom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ἡ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χώρ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ἡ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δέσποιν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ἡ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δούλ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η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Voc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ὦ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χώρ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α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ὦ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δέσποιν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α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ὦ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δούλ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η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Acu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τὴν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χώρ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αν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τὴν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δέσποιν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αν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τὴν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δούλ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ην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Gen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τῆς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χώρ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ας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τῆς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δεσποίν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ης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τῆς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δούλ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ης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Dat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τῇ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χώρ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ᾳ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τῇ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δεσποίν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ῃ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τῇ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δούλ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ῃ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hMerge="1"/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Pl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Nom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αἱ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χῶρ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αι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αἱ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δέσποιν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αι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αἱ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δοῦλαι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Voc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Acu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Gen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χωρ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ῶν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δεσποίν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ων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δουλ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ῶν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Dat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ταῖς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χώραις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ταῖς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δεσποίναις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ταῖς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δούλαις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8" name="Google Shape;108;p17"/>
          <p:cNvSpPr txBox="1"/>
          <p:nvPr>
            <p:ph type="ctrTitle"/>
          </p:nvPr>
        </p:nvSpPr>
        <p:spPr>
          <a:xfrm>
            <a:off x="1979925" y="144450"/>
            <a:ext cx="6706500" cy="96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Roboto Slab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1ª Declinación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1337200" y="504400"/>
            <a:ext cx="1231800" cy="4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Masculinos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10" name="Google Shape;110;p17"/>
          <p:cNvGraphicFramePr/>
          <p:nvPr/>
        </p:nvGraphicFramePr>
        <p:xfrm>
          <a:off x="2115350" y="1011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{0CFAD54A-D12D-4969-AB1F-81CDE630FF1B}</a:tableStyleId>
              </a:tblPr>
              <a:tblGrid>
                <a:gridCol w="355800"/>
                <a:gridCol w="566650"/>
                <a:gridCol w="540300"/>
                <a:gridCol w="948825"/>
                <a:gridCol w="238100"/>
                <a:gridCol w="540300"/>
                <a:gridCol w="1423225"/>
              </a:tblGrid>
              <a:tr h="542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Temas en  -</a:t>
                      </a:r>
                      <a:r>
                        <a:rPr lang="en"/>
                        <a:t>ας</a:t>
                      </a:r>
                      <a:endParaRPr/>
                    </a:p>
                  </a:txBody>
                  <a:tcPr marT="19050" marB="19050" marR="19050" marL="19050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Temas en -</a:t>
                      </a:r>
                      <a:r>
                        <a:rPr lang="en"/>
                        <a:t>ης</a:t>
                      </a:r>
                      <a:endParaRPr/>
                    </a:p>
                  </a:txBody>
                  <a:tcPr marT="19050" marB="19050" marR="19050" marL="19050"/>
                </a:tc>
                <a:tc hMerge="1"/>
                <a:tc hMerge="1"/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Sg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Nom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ὁ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νεανίας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ἡ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δεσπότης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</a:rPr>
                        <a:t>Voc</a:t>
                      </a:r>
                      <a:endParaRPr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</a:rPr>
                        <a:t>ὦ</a:t>
                      </a:r>
                      <a:endParaRPr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</a:rPr>
                        <a:t>νεανία</a:t>
                      </a:r>
                      <a:endParaRPr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</a:rPr>
                        <a:t>ὦ</a:t>
                      </a:r>
                      <a:endParaRPr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</a:rPr>
                        <a:t>δέσποτα</a:t>
                      </a:r>
                      <a:endParaRPr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Acu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τὸν  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νεανί</a:t>
                      </a:r>
                      <a:r>
                        <a:rPr lang="en">
                          <a:solidFill>
                            <a:srgbClr val="3A81BA"/>
                          </a:solidFill>
                          <a:highlight>
                            <a:srgbClr val="FFFF00"/>
                          </a:highlight>
                        </a:rPr>
                        <a:t>α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ν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τὴν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δεσπότ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ην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Gen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τοῦ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νεανί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ου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τοῦ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δεσπότ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ου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Dat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τῷ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νεανί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ᾳ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τῷ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δεσπότ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ῃ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Pl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Nom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oἱ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νεανί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αι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oἱ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δεσπότ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αι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Voc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Acu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 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 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 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Gen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νεανι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ῶν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δεσποτ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ῶν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Dat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τοῖς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νεανί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αις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τοῖς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δεσπότ</a:t>
                      </a:r>
                      <a:r>
                        <a:rPr lang="en">
                          <a:solidFill>
                            <a:srgbClr val="3A81BA"/>
                          </a:solidFill>
                          <a:highlight>
                            <a:srgbClr val="FFFF00"/>
                          </a:highlight>
                        </a:rPr>
                        <a:t>αις</a:t>
                      </a:r>
                      <a:endParaRPr>
                        <a:solidFill>
                          <a:srgbClr val="3A81BA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6" name="Google Shape;116;p18"/>
          <p:cNvSpPr txBox="1"/>
          <p:nvPr>
            <p:ph type="ctrTitle"/>
          </p:nvPr>
        </p:nvSpPr>
        <p:spPr>
          <a:xfrm>
            <a:off x="1979925" y="144450"/>
            <a:ext cx="6706500" cy="96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Roboto Slab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2ª Declinación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7" name="Google Shape;117;p18"/>
          <p:cNvGraphicFramePr/>
          <p:nvPr/>
        </p:nvGraphicFramePr>
        <p:xfrm>
          <a:off x="1760625" y="986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{0CFAD54A-D12D-4969-AB1F-81CDE630FF1B}</a:tableStyleId>
              </a:tblPr>
              <a:tblGrid>
                <a:gridCol w="362475"/>
                <a:gridCol w="577300"/>
                <a:gridCol w="550450"/>
                <a:gridCol w="912950"/>
                <a:gridCol w="256150"/>
                <a:gridCol w="537025"/>
                <a:gridCol w="792100"/>
                <a:gridCol w="256150"/>
                <a:gridCol w="537025"/>
                <a:gridCol w="939775"/>
              </a:tblGrid>
              <a:tr h="542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Masculinos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Femeninos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Neutros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 hMerge="1"/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Sg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Nom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ὁ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δοῦλ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ος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ἡ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νῆσ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ος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τὸ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παιδί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Voc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ὦ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δοῦλε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 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ὦ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νῆσε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 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ὦ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</a:rPr>
                        <a:t>παιδίον</a:t>
                      </a:r>
                      <a:endParaRPr>
                        <a:solidFill>
                          <a:srgbClr val="666666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Acu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τὸν  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δοῦλ</a:t>
                      </a:r>
                      <a:r>
                        <a:rPr lang="en">
                          <a:solidFill>
                            <a:srgbClr val="3A81BA"/>
                          </a:solidFill>
                          <a:highlight>
                            <a:srgbClr val="FFFF00"/>
                          </a:highlight>
                        </a:rPr>
                        <a:t>ον</a:t>
                      </a:r>
                      <a:endParaRPr>
                        <a:solidFill>
                          <a:srgbClr val="3A81BA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 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τὴν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νῆσ</a:t>
                      </a:r>
                      <a:r>
                        <a:rPr lang="en">
                          <a:solidFill>
                            <a:srgbClr val="3A81BA"/>
                          </a:solidFill>
                          <a:highlight>
                            <a:srgbClr val="FFFF00"/>
                          </a:highlight>
                        </a:rPr>
                        <a:t>ον</a:t>
                      </a:r>
                      <a:endParaRPr>
                        <a:solidFill>
                          <a:srgbClr val="3A81BA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 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τὸ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παιδί</a:t>
                      </a:r>
                      <a:r>
                        <a:rPr lang="en">
                          <a:solidFill>
                            <a:srgbClr val="3A81BA"/>
                          </a:solidFill>
                          <a:highlight>
                            <a:srgbClr val="FFFF00"/>
                          </a:highlight>
                        </a:rPr>
                        <a:t>ον</a:t>
                      </a:r>
                      <a:endParaRPr>
                        <a:solidFill>
                          <a:srgbClr val="3A81BA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Gen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τοῦ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δούλ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ου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τῆς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νήσ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ου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τοῦ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παιδί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ου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Dat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τῷ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δούλ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ῳ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τῇ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νήσ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ῳ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τῷ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παιδί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ῳ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 hMerge="1"/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Pl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Nom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oἱ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δοῦλ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οι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αἱ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νῆσ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οι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τὰ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παιδί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α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Voc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Acu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Gen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A81BA"/>
                          </a:solidFill>
                        </a:rPr>
                        <a:t>δούλων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νήσ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ων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τῶν </a:t>
                      </a:r>
                      <a:endParaRPr/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παιδι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ῶ</a:t>
                      </a:r>
                      <a:r>
                        <a:rPr lang="en">
                          <a:solidFill>
                            <a:srgbClr val="3A81BA"/>
                          </a:solidFill>
                        </a:rPr>
                        <a:t>ν</a:t>
                      </a:r>
                      <a:endParaRPr>
                        <a:solidFill>
                          <a:srgbClr val="3A81BA"/>
                        </a:solidFill>
                      </a:endParaRPr>
                    </a:p>
                  </a:txBody>
                  <a:tcPr marT="19050" marB="19050" marR="19050" marL="19050"/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Dat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τοῖς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δούλ</a:t>
                      </a:r>
                      <a:r>
                        <a:rPr lang="en">
                          <a:solidFill>
                            <a:srgbClr val="3A81BA"/>
                          </a:solidFill>
                          <a:highlight>
                            <a:srgbClr val="FFFF00"/>
                          </a:highlight>
                        </a:rPr>
                        <a:t>οις</a:t>
                      </a:r>
                      <a:endParaRPr>
                        <a:solidFill>
                          <a:srgbClr val="3A81BA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2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ταῖς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νήσ</a:t>
                      </a:r>
                      <a:r>
                        <a:rPr lang="en">
                          <a:solidFill>
                            <a:schemeClr val="accent1"/>
                          </a:solidFill>
                          <a:highlight>
                            <a:srgbClr val="FFFF00"/>
                          </a:highlight>
                        </a:rPr>
                        <a:t>οις</a:t>
                      </a:r>
                      <a:endParaRPr>
                        <a:solidFill>
                          <a:schemeClr val="accent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highlight>
                            <a:srgbClr val="FFFF00"/>
                          </a:highlight>
                        </a:rPr>
                        <a:t> </a:t>
                      </a:r>
                      <a:endParaRPr sz="1200"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τοῖς</a:t>
                      </a:r>
                      <a:endParaRPr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highlight>
                            <a:srgbClr val="FFFF00"/>
                          </a:highlight>
                        </a:rPr>
                        <a:t>παιδί</a:t>
                      </a:r>
                      <a:r>
                        <a:rPr lang="en">
                          <a:solidFill>
                            <a:srgbClr val="3A81BA"/>
                          </a:solidFill>
                          <a:highlight>
                            <a:srgbClr val="FFFF00"/>
                          </a:highlight>
                        </a:rPr>
                        <a:t>οις</a:t>
                      </a:r>
                      <a:endParaRPr>
                        <a:solidFill>
                          <a:srgbClr val="3A81BA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19050" marB="19050" marR="19050" marL="1905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3" name="Google Shape;123;p19"/>
          <p:cNvSpPr txBox="1"/>
          <p:nvPr>
            <p:ph type="ctrTitle"/>
          </p:nvPr>
        </p:nvSpPr>
        <p:spPr>
          <a:xfrm>
            <a:off x="532875" y="144450"/>
            <a:ext cx="8153400" cy="96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Acu sing de 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αὐτός, αὐτή, αὐτό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9"/>
          <p:cNvSpPr txBox="1"/>
          <p:nvPr/>
        </p:nvSpPr>
        <p:spPr>
          <a:xfrm>
            <a:off x="957175" y="1297575"/>
            <a:ext cx="8066700" cy="814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</a:t>
            </a:r>
            <a:r>
              <a:rPr lang="en"/>
              <a:t>cus sing </a:t>
            </a:r>
            <a:r>
              <a:rPr lang="en">
                <a:solidFill>
                  <a:schemeClr val="dk1"/>
                </a:solidFill>
              </a:rPr>
              <a:t>αὐτόν, αὐτήν, αὐτό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 traduce por “lo, la”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19"/>
          <p:cNvSpPr txBox="1"/>
          <p:nvPr/>
        </p:nvSpPr>
        <p:spPr>
          <a:xfrm>
            <a:off x="117325" y="2300050"/>
            <a:ext cx="8906400" cy="11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Ἡ Καλλιρρόη τὸ παιδίον θεραπεύει. Ἀλλὰ ἱδού, ὕπνος αὐτὸ λαμβάνει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“Calírroe cuida del bebé. Pero he aquí que le entra sueño (lit. </a:t>
            </a:r>
            <a:r>
              <a:rPr lang="en" sz="1800">
                <a:highlight>
                  <a:srgbClr val="FFFF00"/>
                </a:highlight>
              </a:rPr>
              <a:t>lo </a:t>
            </a:r>
            <a:r>
              <a:rPr lang="en" sz="1800"/>
              <a:t>coge un sueño)”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1" name="Google Shape;131;p20"/>
          <p:cNvSpPr txBox="1"/>
          <p:nvPr>
            <p:ph type="ctrTitle"/>
          </p:nvPr>
        </p:nvSpPr>
        <p:spPr>
          <a:xfrm>
            <a:off x="532875" y="144450"/>
            <a:ext cx="8153400" cy="96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Vocativo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957175" y="1297575"/>
            <a:ext cx="8066700" cy="814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Suele ir precedido de la interjección ὦ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 menudo se usa con el modo imperativo.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Se traduce por “¡oh!”, si es necesario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2704550" y="2334700"/>
            <a:ext cx="4508400" cy="11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/>
              <a:t>ὦ Ἠλέκτρα!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/>
              <a:t>ὦ Καλλίμαχ</a:t>
            </a:r>
            <a:r>
              <a:rPr lang="en" sz="2500">
                <a:solidFill>
                  <a:srgbClr val="980000"/>
                </a:solidFill>
              </a:rPr>
              <a:t>ε</a:t>
            </a:r>
            <a:r>
              <a:rPr lang="en" sz="2500"/>
              <a:t>!, ὦ Φίλιππ</a:t>
            </a:r>
            <a:r>
              <a:rPr lang="en" sz="2500">
                <a:solidFill>
                  <a:srgbClr val="980000"/>
                </a:solidFill>
              </a:rPr>
              <a:t>ε</a:t>
            </a:r>
            <a:r>
              <a:rPr lang="en" sz="2500"/>
              <a:t>!</a:t>
            </a:r>
            <a:r>
              <a:rPr lang="en" sz="2500"/>
              <a:t> 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117325" y="-1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9" name="Google Shape;139;p21"/>
          <p:cNvSpPr txBox="1"/>
          <p:nvPr>
            <p:ph type="ctrTitle"/>
          </p:nvPr>
        </p:nvSpPr>
        <p:spPr>
          <a:xfrm>
            <a:off x="2924650" y="104725"/>
            <a:ext cx="5780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ἅμα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1"/>
          <p:cNvSpPr txBox="1"/>
          <p:nvPr/>
        </p:nvSpPr>
        <p:spPr>
          <a:xfrm>
            <a:off x="1168225" y="2860625"/>
            <a:ext cx="6962700" cy="10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Οἰκοῦσι δὲ </a:t>
            </a:r>
            <a:r>
              <a:rPr b="1" lang="en" sz="2400">
                <a:solidFill>
                  <a:schemeClr val="dk1"/>
                </a:solidFill>
                <a:highlight>
                  <a:srgbClr val="FFFF00"/>
                </a:highlight>
              </a:rPr>
              <a:t>ἅμα </a:t>
            </a:r>
            <a:r>
              <a:rPr lang="en" sz="2400">
                <a:solidFill>
                  <a:schemeClr val="dk1"/>
                </a:solidFill>
              </a:rPr>
              <a:t>οἱ δοῦλοι.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Viven en el mismo lugar los esclavos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00"/>
              </a:highlight>
            </a:endParaRPr>
          </a:p>
        </p:txBody>
      </p:sp>
      <p:sp>
        <p:nvSpPr>
          <p:cNvPr id="141" name="Google Shape;141;p21"/>
          <p:cNvSpPr txBox="1"/>
          <p:nvPr/>
        </p:nvSpPr>
        <p:spPr>
          <a:xfrm>
            <a:off x="3264100" y="1958200"/>
            <a:ext cx="3430800" cy="43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Roboto"/>
                <a:ea typeface="Roboto"/>
                <a:cs typeface="Roboto"/>
                <a:sym typeface="Roboto"/>
              </a:rPr>
              <a:t>juntamente, juntos, en el mismo lugar</a:t>
            </a:r>
            <a:endParaRPr i="1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Roboto"/>
                <a:ea typeface="Roboto"/>
                <a:cs typeface="Roboto"/>
                <a:sym typeface="Roboto"/>
              </a:rPr>
              <a:t>a la vez, al mismo tiempo</a:t>
            </a:r>
            <a:endParaRPr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2" name="Google Shape;142;p21"/>
          <p:cNvSpPr txBox="1"/>
          <p:nvPr/>
        </p:nvSpPr>
        <p:spPr>
          <a:xfrm>
            <a:off x="1229400" y="1802050"/>
            <a:ext cx="2631600" cy="6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ἅμα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em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