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178"/>
    <p:restoredTop sz="95707"/>
  </p:normalViewPr>
  <p:slideViewPr>
    <p:cSldViewPr snapToGrid="0" snapToObjects="1">
      <p:cViewPr varScale="1">
        <p:scale>
          <a:sx n="102" d="100"/>
          <a:sy n="102" d="100"/>
        </p:scale>
        <p:origin x="192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4/25/24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4/25/24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4/25/24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4/25/24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4/25/24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4/25/24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4/25/24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4/25/24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4/25/24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4/25/24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4/25/24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4/25/24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6EE62A-7EEC-164D-840E-ECFC5FD758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latin typeface="Modern Love" pitchFamily="82" charset="0"/>
              </a:rPr>
              <a:t>Reported </a:t>
            </a:r>
            <a:r>
              <a:rPr lang="es-ES" dirty="0" err="1">
                <a:latin typeface="Modern Love" pitchFamily="82" charset="0"/>
              </a:rPr>
              <a:t>speech</a:t>
            </a:r>
            <a:endParaRPr lang="es-ES" dirty="0">
              <a:latin typeface="Modern Love" pitchFamily="82" charset="0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AC79A5A1-7EB0-454A-1481-E54094FA89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1918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B78926-6EAE-8048-B797-7E6B40CE1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Modern Love" pitchFamily="82" charset="0"/>
              </a:rPr>
              <a:t>1. Cambios en el verbo</a:t>
            </a:r>
          </a:p>
        </p:txBody>
      </p:sp>
      <p:pic>
        <p:nvPicPr>
          <p:cNvPr id="5" name="Marcador de contenido 4" descr="Tabla&#10;&#10;Descripción generada automáticamente">
            <a:extLst>
              <a:ext uri="{FF2B5EF4-FFF2-40B4-BE49-F238E27FC236}">
                <a16:creationId xmlns:a16="http://schemas.microsoft.com/office/drawing/2014/main" id="{2A7ABDD7-97DE-2744-BE4B-6FE8893E32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1100" y="1937463"/>
            <a:ext cx="5662524" cy="4372329"/>
          </a:xfrm>
        </p:spPr>
      </p:pic>
    </p:spTree>
    <p:extLst>
      <p:ext uri="{BB962C8B-B14F-4D97-AF65-F5344CB8AC3E}">
        <p14:creationId xmlns:p14="http://schemas.microsoft.com/office/powerpoint/2010/main" val="3929240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3112D8-45F3-2E4B-8AB1-5B9126B3B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>
                <a:latin typeface="Modern Love" pitchFamily="82" charset="0"/>
              </a:rPr>
              <a:t>2. Cambios expresiones de tiempo/lugar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865BC5DD-81D3-AD41-B0EF-CBCF83F051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7321042"/>
              </p:ext>
            </p:extLst>
          </p:nvPr>
        </p:nvGraphicFramePr>
        <p:xfrm>
          <a:off x="1066800" y="1877087"/>
          <a:ext cx="10058400" cy="3235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1389698743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1385707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b="0" dirty="0" err="1"/>
                        <a:t>now</a:t>
                      </a:r>
                      <a:endParaRPr lang="es-E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 dirty="0" err="1"/>
                        <a:t>then</a:t>
                      </a:r>
                      <a:r>
                        <a:rPr lang="es-ES" b="0" dirty="0"/>
                        <a:t>, at </a:t>
                      </a:r>
                      <a:r>
                        <a:rPr lang="es-ES" b="0" dirty="0" err="1"/>
                        <a:t>that</a:t>
                      </a:r>
                      <a:r>
                        <a:rPr lang="es-ES" b="0" dirty="0"/>
                        <a:t> time, </a:t>
                      </a:r>
                      <a:r>
                        <a:rPr lang="es-ES" b="0" dirty="0" err="1"/>
                        <a:t>right</a:t>
                      </a:r>
                      <a:r>
                        <a:rPr lang="es-ES" b="0" dirty="0"/>
                        <a:t> away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196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/>
                        <a:t>today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/>
                        <a:t>that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day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657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/>
                        <a:t>tonight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/>
                        <a:t>that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night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303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>
                          <a:highlight>
                            <a:srgbClr val="FFFF00"/>
                          </a:highlight>
                        </a:rPr>
                        <a:t>yesterday</a:t>
                      </a:r>
                      <a:endParaRPr lang="es-E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highlight>
                            <a:srgbClr val="FFFF00"/>
                          </a:highlight>
                        </a:rPr>
                        <a:t>the </a:t>
                      </a:r>
                      <a:r>
                        <a:rPr lang="es-ES" dirty="0" err="1">
                          <a:highlight>
                            <a:srgbClr val="FFFF00"/>
                          </a:highlight>
                        </a:rPr>
                        <a:t>day</a:t>
                      </a:r>
                      <a:r>
                        <a:rPr lang="es-ES" dirty="0"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es-ES" dirty="0" err="1">
                          <a:highlight>
                            <a:srgbClr val="FFFF00"/>
                          </a:highlight>
                        </a:rPr>
                        <a:t>before</a:t>
                      </a:r>
                      <a:endParaRPr lang="es-E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998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>
                          <a:highlight>
                            <a:srgbClr val="FFFF00"/>
                          </a:highlight>
                        </a:rPr>
                        <a:t>last</a:t>
                      </a:r>
                      <a:r>
                        <a:rPr lang="es-ES" dirty="0">
                          <a:highlight>
                            <a:srgbClr val="FFFF00"/>
                          </a:highlight>
                        </a:rPr>
                        <a:t> (</a:t>
                      </a:r>
                      <a:r>
                        <a:rPr lang="es-ES" dirty="0" err="1">
                          <a:highlight>
                            <a:srgbClr val="FFFF00"/>
                          </a:highlight>
                        </a:rPr>
                        <a:t>week</a:t>
                      </a:r>
                      <a:r>
                        <a:rPr lang="es-ES" dirty="0">
                          <a:highlight>
                            <a:srgbClr val="FFFF00"/>
                          </a:highlight>
                        </a:rPr>
                        <a:t> / </a:t>
                      </a:r>
                      <a:r>
                        <a:rPr lang="es-ES" dirty="0" err="1">
                          <a:highlight>
                            <a:srgbClr val="FFFF00"/>
                          </a:highlight>
                        </a:rPr>
                        <a:t>month</a:t>
                      </a:r>
                      <a:r>
                        <a:rPr lang="es-ES" dirty="0">
                          <a:highlight>
                            <a:srgbClr val="FFFF00"/>
                          </a:highlight>
                        </a:rPr>
                        <a:t> / </a:t>
                      </a:r>
                      <a:r>
                        <a:rPr lang="es-ES" dirty="0" err="1">
                          <a:highlight>
                            <a:srgbClr val="FFFF00"/>
                          </a:highlight>
                        </a:rPr>
                        <a:t>year</a:t>
                      </a:r>
                      <a:r>
                        <a:rPr lang="es-ES" dirty="0">
                          <a:highlight>
                            <a:srgbClr val="FFFF00"/>
                          </a:highlight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highlight>
                            <a:srgbClr val="FFFF00"/>
                          </a:highlight>
                        </a:rPr>
                        <a:t>The (</a:t>
                      </a:r>
                      <a:r>
                        <a:rPr lang="es-ES" dirty="0" err="1">
                          <a:highlight>
                            <a:srgbClr val="FFFF00"/>
                          </a:highlight>
                        </a:rPr>
                        <a:t>week</a:t>
                      </a:r>
                      <a:r>
                        <a:rPr lang="es-ES" dirty="0">
                          <a:highlight>
                            <a:srgbClr val="FFFF00"/>
                          </a:highlight>
                        </a:rPr>
                        <a:t> / </a:t>
                      </a:r>
                      <a:r>
                        <a:rPr lang="es-ES" dirty="0" err="1">
                          <a:highlight>
                            <a:srgbClr val="FFFF00"/>
                          </a:highlight>
                        </a:rPr>
                        <a:t>month</a:t>
                      </a:r>
                      <a:r>
                        <a:rPr lang="es-ES" dirty="0">
                          <a:highlight>
                            <a:srgbClr val="FFFF00"/>
                          </a:highlight>
                        </a:rPr>
                        <a:t> / </a:t>
                      </a:r>
                      <a:r>
                        <a:rPr lang="es-ES" dirty="0" err="1">
                          <a:highlight>
                            <a:srgbClr val="FFFF00"/>
                          </a:highlight>
                        </a:rPr>
                        <a:t>year</a:t>
                      </a:r>
                      <a:r>
                        <a:rPr lang="es-ES" dirty="0">
                          <a:highlight>
                            <a:srgbClr val="FFFF00"/>
                          </a:highlight>
                        </a:rPr>
                        <a:t>) </a:t>
                      </a:r>
                      <a:r>
                        <a:rPr lang="es-ES" dirty="0" err="1">
                          <a:highlight>
                            <a:srgbClr val="FFFF00"/>
                          </a:highlight>
                        </a:rPr>
                        <a:t>before</a:t>
                      </a:r>
                      <a:r>
                        <a:rPr lang="es-ES" dirty="0">
                          <a:highlight>
                            <a:srgbClr val="FFFF00"/>
                          </a:highlight>
                        </a:rPr>
                        <a:t> / </a:t>
                      </a:r>
                      <a:r>
                        <a:rPr lang="es-ES" dirty="0" err="1">
                          <a:highlight>
                            <a:srgbClr val="FFFF00"/>
                          </a:highlight>
                        </a:rPr>
                        <a:t>previous</a:t>
                      </a:r>
                      <a:endParaRPr lang="es-E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548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highlight>
                            <a:srgbClr val="FFFF00"/>
                          </a:highlight>
                        </a:rPr>
                        <a:t>(</a:t>
                      </a:r>
                      <a:r>
                        <a:rPr lang="es-ES" dirty="0" err="1">
                          <a:highlight>
                            <a:srgbClr val="FFFF00"/>
                          </a:highlight>
                        </a:rPr>
                        <a:t>two</a:t>
                      </a:r>
                      <a:r>
                        <a:rPr lang="es-ES" dirty="0"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es-ES" dirty="0" err="1">
                          <a:highlight>
                            <a:srgbClr val="FFFF00"/>
                          </a:highlight>
                        </a:rPr>
                        <a:t>days</a:t>
                      </a:r>
                      <a:r>
                        <a:rPr lang="es-ES" dirty="0">
                          <a:highlight>
                            <a:srgbClr val="FFFF00"/>
                          </a:highlight>
                        </a:rPr>
                        <a:t> / a </a:t>
                      </a:r>
                      <a:r>
                        <a:rPr lang="es-ES" dirty="0" err="1">
                          <a:highlight>
                            <a:srgbClr val="FFFF00"/>
                          </a:highlight>
                        </a:rPr>
                        <a:t>year</a:t>
                      </a:r>
                      <a:r>
                        <a:rPr lang="es-ES" dirty="0">
                          <a:highlight>
                            <a:srgbClr val="FFFF00"/>
                          </a:highlight>
                        </a:rPr>
                        <a:t> / </a:t>
                      </a:r>
                      <a:r>
                        <a:rPr lang="es-ES" dirty="0" err="1">
                          <a:highlight>
                            <a:srgbClr val="FFFF00"/>
                          </a:highlight>
                        </a:rPr>
                        <a:t>three</a:t>
                      </a:r>
                      <a:r>
                        <a:rPr lang="es-ES" dirty="0"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es-ES" dirty="0" err="1">
                          <a:highlight>
                            <a:srgbClr val="FFFF00"/>
                          </a:highlight>
                        </a:rPr>
                        <a:t>hours</a:t>
                      </a:r>
                      <a:r>
                        <a:rPr lang="es-ES" dirty="0">
                          <a:highlight>
                            <a:srgbClr val="FFFF00"/>
                          </a:highlight>
                        </a:rPr>
                        <a:t>) </a:t>
                      </a:r>
                      <a:r>
                        <a:rPr lang="es-ES" dirty="0" err="1">
                          <a:highlight>
                            <a:srgbClr val="FFFF00"/>
                          </a:highlight>
                        </a:rPr>
                        <a:t>ago</a:t>
                      </a:r>
                      <a:endParaRPr lang="es-E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highlight>
                            <a:srgbClr val="FFFF00"/>
                          </a:highlight>
                        </a:rPr>
                        <a:t>(</a:t>
                      </a:r>
                      <a:r>
                        <a:rPr lang="es-ES" dirty="0" err="1">
                          <a:highlight>
                            <a:srgbClr val="FFFF00"/>
                          </a:highlight>
                        </a:rPr>
                        <a:t>two</a:t>
                      </a:r>
                      <a:r>
                        <a:rPr lang="es-ES" dirty="0"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es-ES" dirty="0" err="1">
                          <a:highlight>
                            <a:srgbClr val="FFFF00"/>
                          </a:highlight>
                        </a:rPr>
                        <a:t>days</a:t>
                      </a:r>
                      <a:r>
                        <a:rPr lang="es-ES" dirty="0">
                          <a:highlight>
                            <a:srgbClr val="FFFF00"/>
                          </a:highlight>
                        </a:rPr>
                        <a:t> / a </a:t>
                      </a:r>
                      <a:r>
                        <a:rPr lang="es-ES" dirty="0" err="1">
                          <a:highlight>
                            <a:srgbClr val="FFFF00"/>
                          </a:highlight>
                        </a:rPr>
                        <a:t>year</a:t>
                      </a:r>
                      <a:r>
                        <a:rPr lang="es-ES" dirty="0">
                          <a:highlight>
                            <a:srgbClr val="FFFF00"/>
                          </a:highlight>
                        </a:rPr>
                        <a:t> / </a:t>
                      </a:r>
                      <a:r>
                        <a:rPr lang="es-ES" dirty="0" err="1">
                          <a:highlight>
                            <a:srgbClr val="FFFF00"/>
                          </a:highlight>
                        </a:rPr>
                        <a:t>three</a:t>
                      </a:r>
                      <a:r>
                        <a:rPr lang="es-ES" dirty="0"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es-ES" dirty="0" err="1">
                          <a:highlight>
                            <a:srgbClr val="FFFF00"/>
                          </a:highlight>
                        </a:rPr>
                        <a:t>hours</a:t>
                      </a:r>
                      <a:r>
                        <a:rPr lang="es-ES" dirty="0">
                          <a:highlight>
                            <a:srgbClr val="FFFF00"/>
                          </a:highlight>
                        </a:rPr>
                        <a:t>) </a:t>
                      </a:r>
                      <a:r>
                        <a:rPr lang="es-ES" dirty="0" err="1">
                          <a:highlight>
                            <a:srgbClr val="FFFF00"/>
                          </a:highlight>
                        </a:rPr>
                        <a:t>earlier</a:t>
                      </a:r>
                      <a:endParaRPr lang="es-E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72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>
                          <a:highlight>
                            <a:srgbClr val="00FF00"/>
                          </a:highlight>
                        </a:rPr>
                        <a:t>tomorrow</a:t>
                      </a:r>
                      <a:endParaRPr lang="es-ES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highlight>
                            <a:srgbClr val="00FF00"/>
                          </a:highlight>
                        </a:rPr>
                        <a:t>the </a:t>
                      </a:r>
                      <a:r>
                        <a:rPr lang="es-ES" dirty="0" err="1">
                          <a:highlight>
                            <a:srgbClr val="00FF00"/>
                          </a:highlight>
                        </a:rPr>
                        <a:t>next</a:t>
                      </a:r>
                      <a:r>
                        <a:rPr lang="es-ES" dirty="0">
                          <a:highlight>
                            <a:srgbClr val="00FF00"/>
                          </a:highlight>
                        </a:rPr>
                        <a:t> </a:t>
                      </a:r>
                      <a:r>
                        <a:rPr lang="es-ES" dirty="0" err="1">
                          <a:highlight>
                            <a:srgbClr val="00FF00"/>
                          </a:highlight>
                        </a:rPr>
                        <a:t>day</a:t>
                      </a:r>
                      <a:r>
                        <a:rPr lang="es-ES" dirty="0">
                          <a:highlight>
                            <a:srgbClr val="00FF00"/>
                          </a:highlight>
                        </a:rPr>
                        <a:t> / the </a:t>
                      </a:r>
                      <a:r>
                        <a:rPr lang="es-ES" dirty="0" err="1">
                          <a:highlight>
                            <a:srgbClr val="00FF00"/>
                          </a:highlight>
                        </a:rPr>
                        <a:t>following</a:t>
                      </a:r>
                      <a:r>
                        <a:rPr lang="es-ES" dirty="0">
                          <a:highlight>
                            <a:srgbClr val="00FF00"/>
                          </a:highlight>
                        </a:rPr>
                        <a:t> </a:t>
                      </a:r>
                      <a:r>
                        <a:rPr lang="es-ES" dirty="0" err="1">
                          <a:highlight>
                            <a:srgbClr val="00FF00"/>
                          </a:highlight>
                        </a:rPr>
                        <a:t>day</a:t>
                      </a:r>
                      <a:endParaRPr lang="es-ES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5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>
                          <a:highlight>
                            <a:srgbClr val="00FF00"/>
                          </a:highlight>
                        </a:rPr>
                        <a:t>next</a:t>
                      </a:r>
                      <a:r>
                        <a:rPr lang="es-ES" dirty="0">
                          <a:highlight>
                            <a:srgbClr val="00FF00"/>
                          </a:highlight>
                        </a:rPr>
                        <a:t> (</a:t>
                      </a:r>
                      <a:r>
                        <a:rPr lang="es-ES" dirty="0" err="1">
                          <a:highlight>
                            <a:srgbClr val="00FF00"/>
                          </a:highlight>
                        </a:rPr>
                        <a:t>week</a:t>
                      </a:r>
                      <a:r>
                        <a:rPr lang="es-ES" dirty="0">
                          <a:highlight>
                            <a:srgbClr val="00FF00"/>
                          </a:highlight>
                        </a:rPr>
                        <a:t> / </a:t>
                      </a:r>
                      <a:r>
                        <a:rPr lang="es-ES" dirty="0" err="1">
                          <a:highlight>
                            <a:srgbClr val="00FF00"/>
                          </a:highlight>
                        </a:rPr>
                        <a:t>month</a:t>
                      </a:r>
                      <a:r>
                        <a:rPr lang="es-ES" dirty="0">
                          <a:highlight>
                            <a:srgbClr val="00FF00"/>
                          </a:highlight>
                        </a:rPr>
                        <a:t> / </a:t>
                      </a:r>
                      <a:r>
                        <a:rPr lang="es-ES" dirty="0" err="1">
                          <a:highlight>
                            <a:srgbClr val="00FF00"/>
                          </a:highlight>
                        </a:rPr>
                        <a:t>year</a:t>
                      </a:r>
                      <a:r>
                        <a:rPr lang="es-ES" dirty="0">
                          <a:highlight>
                            <a:srgbClr val="00FF00"/>
                          </a:highlight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highlight>
                            <a:srgbClr val="00FF00"/>
                          </a:highlight>
                        </a:rPr>
                        <a:t>the </a:t>
                      </a:r>
                      <a:r>
                        <a:rPr lang="es-ES" dirty="0" err="1">
                          <a:highlight>
                            <a:srgbClr val="00FF00"/>
                          </a:highlight>
                        </a:rPr>
                        <a:t>next</a:t>
                      </a:r>
                      <a:r>
                        <a:rPr lang="es-ES" dirty="0">
                          <a:highlight>
                            <a:srgbClr val="00FF00"/>
                          </a:highlight>
                        </a:rPr>
                        <a:t> / </a:t>
                      </a:r>
                      <a:r>
                        <a:rPr lang="es-ES" dirty="0" err="1">
                          <a:highlight>
                            <a:srgbClr val="00FF00"/>
                          </a:highlight>
                        </a:rPr>
                        <a:t>following</a:t>
                      </a:r>
                      <a:r>
                        <a:rPr lang="es-ES" dirty="0">
                          <a:highlight>
                            <a:srgbClr val="00FF00"/>
                          </a:highlight>
                        </a:rPr>
                        <a:t> </a:t>
                      </a:r>
                      <a:r>
                        <a:rPr lang="es-ES" dirty="0" err="1">
                          <a:highlight>
                            <a:srgbClr val="00FF00"/>
                          </a:highlight>
                        </a:rPr>
                        <a:t>week</a:t>
                      </a:r>
                      <a:r>
                        <a:rPr lang="es-ES" dirty="0">
                          <a:highlight>
                            <a:srgbClr val="00FF00"/>
                          </a:highlight>
                        </a:rPr>
                        <a:t>, </a:t>
                      </a:r>
                      <a:r>
                        <a:rPr lang="es-ES" dirty="0" err="1">
                          <a:highlight>
                            <a:srgbClr val="00FF00"/>
                          </a:highlight>
                        </a:rPr>
                        <a:t>month</a:t>
                      </a:r>
                      <a:r>
                        <a:rPr lang="es-ES" dirty="0">
                          <a:highlight>
                            <a:srgbClr val="00FF00"/>
                          </a:highlight>
                        </a:rPr>
                        <a:t>, </a:t>
                      </a:r>
                      <a:r>
                        <a:rPr lang="es-ES" dirty="0" err="1">
                          <a:highlight>
                            <a:srgbClr val="00FF00"/>
                          </a:highlight>
                        </a:rPr>
                        <a:t>year</a:t>
                      </a:r>
                      <a:endParaRPr lang="es-ES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927088"/>
                  </a:ext>
                </a:extLst>
              </a:tr>
            </a:tbl>
          </a:graphicData>
        </a:graphic>
      </p:graphicFrame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F4842AAF-8D6A-014C-A479-A7078349D3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629875"/>
              </p:ext>
            </p:extLst>
          </p:nvPr>
        </p:nvGraphicFramePr>
        <p:xfrm>
          <a:off x="2032000" y="5240100"/>
          <a:ext cx="8128000" cy="11074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28001681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4466708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b="0" dirty="0" err="1"/>
                        <a:t>this</a:t>
                      </a:r>
                      <a:endParaRPr lang="es-E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 dirty="0" err="1"/>
                        <a:t>that</a:t>
                      </a:r>
                      <a:endParaRPr lang="es-E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665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/>
                        <a:t>these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/>
                        <a:t>those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544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/>
                        <a:t>here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/>
                        <a:t>there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122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631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472BC0-33A2-E346-BAB1-F7A4264F6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latin typeface="Modern Love" pitchFamily="82" charset="0"/>
              </a:rPr>
              <a:t>Reporting verbs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170DFA-F374-A547-B8D6-2E14C666A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942" y="2103119"/>
            <a:ext cx="11713580" cy="445972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ES" dirty="0"/>
              <a:t>1. </a:t>
            </a:r>
            <a:r>
              <a:rPr lang="es-ES" dirty="0">
                <a:solidFill>
                  <a:schemeClr val="bg1"/>
                </a:solidFill>
                <a:highlight>
                  <a:srgbClr val="800000"/>
                </a:highlight>
              </a:rPr>
              <a:t>VERB + THAT</a:t>
            </a:r>
            <a:r>
              <a:rPr lang="es-ES" dirty="0"/>
              <a:t>:  </a:t>
            </a:r>
            <a:r>
              <a:rPr lang="es-ES" dirty="0" err="1"/>
              <a:t>admit</a:t>
            </a:r>
            <a:r>
              <a:rPr lang="es-ES" dirty="0"/>
              <a:t>, </a:t>
            </a:r>
            <a:r>
              <a:rPr lang="es-ES" dirty="0" err="1"/>
              <a:t>complain</a:t>
            </a:r>
            <a:r>
              <a:rPr lang="es-ES" dirty="0"/>
              <a:t>, </a:t>
            </a:r>
            <a:r>
              <a:rPr lang="es-ES" dirty="0" err="1"/>
              <a:t>explain</a:t>
            </a:r>
            <a:r>
              <a:rPr lang="es-ES" dirty="0"/>
              <a:t>, </a:t>
            </a:r>
            <a:r>
              <a:rPr lang="es-ES" dirty="0" err="1"/>
              <a:t>mention</a:t>
            </a:r>
            <a:r>
              <a:rPr lang="es-ES" dirty="0"/>
              <a:t>, </a:t>
            </a:r>
            <a:r>
              <a:rPr lang="es-ES" dirty="0" err="1"/>
              <a:t>point</a:t>
            </a:r>
            <a:r>
              <a:rPr lang="es-ES" dirty="0"/>
              <a:t> </a:t>
            </a:r>
            <a:r>
              <a:rPr lang="es-ES" dirty="0" err="1"/>
              <a:t>out</a:t>
            </a:r>
            <a:r>
              <a:rPr lang="es-ES" dirty="0"/>
              <a:t>, </a:t>
            </a:r>
            <a:r>
              <a:rPr lang="es-ES" dirty="0" err="1"/>
              <a:t>prove</a:t>
            </a:r>
            <a:r>
              <a:rPr lang="es-ES" dirty="0"/>
              <a:t>, </a:t>
            </a:r>
            <a:r>
              <a:rPr lang="es-ES" dirty="0" err="1"/>
              <a:t>recommend</a:t>
            </a:r>
            <a:r>
              <a:rPr lang="es-ES" dirty="0"/>
              <a:t>, </a:t>
            </a:r>
            <a:r>
              <a:rPr lang="es-ES" dirty="0" err="1"/>
              <a:t>say</a:t>
            </a:r>
            <a:r>
              <a:rPr lang="es-ES" dirty="0"/>
              <a:t>, </a:t>
            </a:r>
            <a:r>
              <a:rPr lang="es-ES" dirty="0" err="1"/>
              <a:t>state</a:t>
            </a:r>
            <a:r>
              <a:rPr lang="es-ES" dirty="0"/>
              <a:t>, </a:t>
            </a:r>
            <a:r>
              <a:rPr lang="es-ES" dirty="0" err="1"/>
              <a:t>suggest</a:t>
            </a:r>
            <a:endParaRPr lang="es-ES" dirty="0"/>
          </a:p>
          <a:p>
            <a:endParaRPr lang="es-ES" dirty="0"/>
          </a:p>
          <a:p>
            <a:pPr>
              <a:buFontTx/>
              <a:buChar char="-"/>
            </a:pPr>
            <a:r>
              <a:rPr lang="es-ES" sz="1400" dirty="0"/>
              <a:t>He </a:t>
            </a:r>
            <a:r>
              <a:rPr lang="es-ES" sz="1400" b="1" dirty="0" err="1">
                <a:highlight>
                  <a:srgbClr val="FFFF00"/>
                </a:highlight>
              </a:rPr>
              <a:t>suggested</a:t>
            </a:r>
            <a:r>
              <a:rPr lang="es-ES" sz="1400" dirty="0"/>
              <a:t> </a:t>
            </a:r>
            <a:r>
              <a:rPr lang="es-ES" sz="1400" dirty="0" err="1">
                <a:highlight>
                  <a:srgbClr val="00FF00"/>
                </a:highlight>
              </a:rPr>
              <a:t>that</a:t>
            </a:r>
            <a:r>
              <a:rPr lang="es-ES" sz="1400" dirty="0"/>
              <a:t> </a:t>
            </a:r>
            <a:r>
              <a:rPr lang="es-ES" sz="1400" dirty="0" err="1"/>
              <a:t>they</a:t>
            </a:r>
            <a:r>
              <a:rPr lang="es-ES" sz="1400" dirty="0"/>
              <a:t> </a:t>
            </a:r>
            <a:r>
              <a:rPr lang="es-ES" sz="1400" b="1" dirty="0" err="1"/>
              <a:t>should</a:t>
            </a:r>
            <a:r>
              <a:rPr lang="es-ES" sz="1400" dirty="0"/>
              <a:t> </a:t>
            </a:r>
            <a:r>
              <a:rPr lang="es-ES" sz="1400" dirty="0" err="1"/>
              <a:t>go</a:t>
            </a:r>
            <a:r>
              <a:rPr lang="es-ES" sz="1400" dirty="0"/>
              <a:t> to the doctor / </a:t>
            </a:r>
            <a:r>
              <a:rPr lang="es-ES" sz="1400" dirty="0" err="1"/>
              <a:t>Her</a:t>
            </a:r>
            <a:r>
              <a:rPr lang="es-ES" sz="1400" dirty="0"/>
              <a:t> </a:t>
            </a:r>
            <a:r>
              <a:rPr lang="es-ES" sz="1400" dirty="0" err="1"/>
              <a:t>grandmother</a:t>
            </a:r>
            <a:r>
              <a:rPr lang="es-ES" sz="1400" dirty="0"/>
              <a:t> </a:t>
            </a:r>
            <a:r>
              <a:rPr lang="es-ES" sz="1400" b="1" dirty="0" err="1">
                <a:highlight>
                  <a:srgbClr val="FFFF00"/>
                </a:highlight>
              </a:rPr>
              <a:t>recommended</a:t>
            </a:r>
            <a:r>
              <a:rPr lang="es-ES" sz="1400" dirty="0"/>
              <a:t> </a:t>
            </a:r>
            <a:r>
              <a:rPr lang="es-ES" sz="1400" dirty="0" err="1">
                <a:highlight>
                  <a:srgbClr val="00FF00"/>
                </a:highlight>
              </a:rPr>
              <a:t>that</a:t>
            </a:r>
            <a:r>
              <a:rPr lang="es-ES" sz="1400" dirty="0"/>
              <a:t> </a:t>
            </a:r>
            <a:r>
              <a:rPr lang="es-ES" sz="1400" dirty="0" err="1"/>
              <a:t>she</a:t>
            </a:r>
            <a:r>
              <a:rPr lang="es-ES" sz="1400" dirty="0"/>
              <a:t> </a:t>
            </a:r>
            <a:r>
              <a:rPr lang="es-ES" sz="1400" b="1" dirty="0" err="1"/>
              <a:t>should</a:t>
            </a:r>
            <a:r>
              <a:rPr lang="es-ES" sz="1400" dirty="0"/>
              <a:t> </a:t>
            </a:r>
            <a:r>
              <a:rPr lang="es-ES" sz="1400" dirty="0" err="1"/>
              <a:t>wear</a:t>
            </a:r>
            <a:r>
              <a:rPr lang="es-ES" sz="1400" dirty="0"/>
              <a:t> a </a:t>
            </a:r>
            <a:r>
              <a:rPr lang="es-ES" sz="1400" dirty="0" err="1"/>
              <a:t>hat</a:t>
            </a:r>
            <a:r>
              <a:rPr lang="es-ES" sz="1400" dirty="0"/>
              <a:t> and </a:t>
            </a:r>
            <a:r>
              <a:rPr lang="es-ES" sz="1400" dirty="0" err="1"/>
              <a:t>scarf</a:t>
            </a:r>
            <a:r>
              <a:rPr lang="es-ES" sz="1400" dirty="0"/>
              <a:t>.</a:t>
            </a:r>
          </a:p>
          <a:p>
            <a:pPr marL="0" indent="0">
              <a:buNone/>
            </a:pPr>
            <a:endParaRPr lang="es-ES" sz="1400" dirty="0"/>
          </a:p>
          <a:p>
            <a:pPr algn="just"/>
            <a:r>
              <a:rPr lang="es-ES" dirty="0"/>
              <a:t>2. </a:t>
            </a:r>
            <a:r>
              <a:rPr lang="es-ES" dirty="0">
                <a:solidFill>
                  <a:schemeClr val="bg1"/>
                </a:solidFill>
                <a:highlight>
                  <a:srgbClr val="800000"/>
                </a:highlight>
              </a:rPr>
              <a:t>VERB + TO + INFINITIVE</a:t>
            </a:r>
            <a:r>
              <a:rPr lang="es-ES" dirty="0"/>
              <a:t>: </a:t>
            </a:r>
            <a:r>
              <a:rPr lang="es-ES" dirty="0" err="1"/>
              <a:t>offer</a:t>
            </a:r>
            <a:r>
              <a:rPr lang="es-ES" dirty="0"/>
              <a:t>, </a:t>
            </a:r>
            <a:r>
              <a:rPr lang="es-ES" dirty="0" err="1"/>
              <a:t>agree</a:t>
            </a:r>
            <a:r>
              <a:rPr lang="es-ES" dirty="0"/>
              <a:t>, </a:t>
            </a:r>
            <a:r>
              <a:rPr lang="es-ES" dirty="0" err="1"/>
              <a:t>claim</a:t>
            </a:r>
            <a:r>
              <a:rPr lang="es-ES" dirty="0"/>
              <a:t>, decide, </a:t>
            </a:r>
            <a:r>
              <a:rPr lang="es-ES" dirty="0" err="1"/>
              <a:t>demand</a:t>
            </a:r>
            <a:r>
              <a:rPr lang="es-ES" dirty="0"/>
              <a:t>, </a:t>
            </a:r>
            <a:r>
              <a:rPr lang="es-ES" dirty="0" err="1"/>
              <a:t>expect</a:t>
            </a:r>
            <a:r>
              <a:rPr lang="es-ES" dirty="0"/>
              <a:t>, </a:t>
            </a:r>
            <a:r>
              <a:rPr lang="es-ES" dirty="0" err="1"/>
              <a:t>guarantee</a:t>
            </a:r>
            <a:r>
              <a:rPr lang="es-ES" dirty="0"/>
              <a:t>, 		</a:t>
            </a:r>
          </a:p>
          <a:p>
            <a:pPr marL="0" indent="0" algn="just">
              <a:buNone/>
            </a:pPr>
            <a:r>
              <a:rPr lang="es-ES" dirty="0"/>
              <a:t>				hope, </a:t>
            </a:r>
            <a:r>
              <a:rPr lang="es-ES" dirty="0" err="1"/>
              <a:t>prefer</a:t>
            </a:r>
            <a:r>
              <a:rPr lang="es-ES" dirty="0"/>
              <a:t>, promise, </a:t>
            </a:r>
            <a:r>
              <a:rPr lang="es-ES" dirty="0" err="1"/>
              <a:t>refuse</a:t>
            </a:r>
            <a:r>
              <a:rPr lang="es-ES" dirty="0"/>
              <a:t>, </a:t>
            </a:r>
            <a:r>
              <a:rPr lang="es-ES" dirty="0" err="1"/>
              <a:t>swear</a:t>
            </a:r>
            <a:r>
              <a:rPr lang="es-ES" dirty="0"/>
              <a:t>, </a:t>
            </a:r>
            <a:r>
              <a:rPr lang="es-ES" dirty="0" err="1"/>
              <a:t>threaten</a:t>
            </a:r>
            <a:endParaRPr lang="es-ES" dirty="0"/>
          </a:p>
          <a:p>
            <a:pPr>
              <a:buFontTx/>
              <a:buChar char="-"/>
            </a:pPr>
            <a:r>
              <a:rPr lang="es-ES" sz="1400" dirty="0" err="1"/>
              <a:t>They</a:t>
            </a:r>
            <a:r>
              <a:rPr lang="es-ES" sz="1400" dirty="0"/>
              <a:t> </a:t>
            </a:r>
            <a:r>
              <a:rPr lang="es-ES" sz="1400" b="1" dirty="0" err="1">
                <a:highlight>
                  <a:srgbClr val="FFFF00"/>
                </a:highlight>
              </a:rPr>
              <a:t>offered</a:t>
            </a:r>
            <a:r>
              <a:rPr lang="es-ES" sz="1400" b="1" dirty="0"/>
              <a:t> </a:t>
            </a:r>
            <a:r>
              <a:rPr lang="es-ES" sz="1400" b="1" dirty="0">
                <a:highlight>
                  <a:srgbClr val="00FF00"/>
                </a:highlight>
              </a:rPr>
              <a:t>to </a:t>
            </a:r>
            <a:r>
              <a:rPr lang="es-ES" sz="1400" b="1" dirty="0" err="1">
                <a:highlight>
                  <a:srgbClr val="00FF00"/>
                </a:highlight>
              </a:rPr>
              <a:t>buy</a:t>
            </a:r>
            <a:r>
              <a:rPr lang="es-ES" sz="1400" b="1" dirty="0">
                <a:highlight>
                  <a:srgbClr val="00FF00"/>
                </a:highlight>
              </a:rPr>
              <a:t> </a:t>
            </a:r>
            <a:r>
              <a:rPr lang="es-ES" sz="1400" dirty="0"/>
              <a:t>tickets </a:t>
            </a:r>
            <a:r>
              <a:rPr lang="es-ES" sz="1400" dirty="0" err="1"/>
              <a:t>for</a:t>
            </a:r>
            <a:r>
              <a:rPr lang="es-ES" sz="1400" dirty="0"/>
              <a:t> </a:t>
            </a:r>
            <a:r>
              <a:rPr lang="es-ES" sz="1400" dirty="0" err="1"/>
              <a:t>her</a:t>
            </a:r>
            <a:r>
              <a:rPr lang="es-ES" sz="1400" dirty="0"/>
              <a:t>. </a:t>
            </a:r>
          </a:p>
          <a:p>
            <a:pPr>
              <a:buFontTx/>
              <a:buChar char="-"/>
            </a:pPr>
            <a:r>
              <a:rPr lang="es-ES" sz="1400" dirty="0"/>
              <a:t>She </a:t>
            </a:r>
            <a:r>
              <a:rPr lang="es-ES" sz="1400" b="1" dirty="0" err="1">
                <a:highlight>
                  <a:srgbClr val="FFFF00"/>
                </a:highlight>
              </a:rPr>
              <a:t>threaten</a:t>
            </a:r>
            <a:r>
              <a:rPr lang="es-ES" sz="1400" b="1" dirty="0"/>
              <a:t> </a:t>
            </a:r>
            <a:r>
              <a:rPr lang="es-ES" sz="1400" b="1" dirty="0">
                <a:highlight>
                  <a:srgbClr val="00FF00"/>
                </a:highlight>
              </a:rPr>
              <a:t>to </a:t>
            </a:r>
            <a:r>
              <a:rPr lang="es-ES" sz="1400" b="1" dirty="0" err="1">
                <a:highlight>
                  <a:srgbClr val="00FF00"/>
                </a:highlight>
              </a:rPr>
              <a:t>tell</a:t>
            </a:r>
            <a:r>
              <a:rPr lang="es-ES" sz="1400" b="1" dirty="0">
                <a:highlight>
                  <a:srgbClr val="00FF00"/>
                </a:highlight>
              </a:rPr>
              <a:t> </a:t>
            </a:r>
            <a:r>
              <a:rPr lang="es-ES" sz="1400" dirty="0"/>
              <a:t>the head </a:t>
            </a:r>
            <a:r>
              <a:rPr lang="es-ES" sz="1400" dirty="0" err="1"/>
              <a:t>teacher</a:t>
            </a:r>
            <a:r>
              <a:rPr lang="es-ES" sz="1400" dirty="0"/>
              <a:t> </a:t>
            </a:r>
            <a:r>
              <a:rPr lang="es-ES" sz="1400" dirty="0" err="1"/>
              <a:t>if</a:t>
            </a:r>
            <a:r>
              <a:rPr lang="es-ES" sz="1400" dirty="0"/>
              <a:t> </a:t>
            </a:r>
            <a:r>
              <a:rPr lang="es-ES" sz="1400" dirty="0" err="1"/>
              <a:t>they</a:t>
            </a:r>
            <a:r>
              <a:rPr lang="es-ES" sz="1400" dirty="0"/>
              <a:t> </a:t>
            </a:r>
            <a:r>
              <a:rPr lang="es-ES" sz="1400" dirty="0" err="1"/>
              <a:t>carried</a:t>
            </a:r>
            <a:r>
              <a:rPr lang="es-ES" sz="1400" dirty="0"/>
              <a:t> on </a:t>
            </a:r>
            <a:r>
              <a:rPr lang="es-ES" sz="1400" dirty="0" err="1"/>
              <a:t>bullying</a:t>
            </a:r>
            <a:r>
              <a:rPr lang="es-ES" sz="1400" dirty="0"/>
              <a:t> </a:t>
            </a:r>
            <a:r>
              <a:rPr lang="es-ES" sz="1400" dirty="0" err="1"/>
              <a:t>her</a:t>
            </a:r>
            <a:r>
              <a:rPr lang="es-ES" sz="1400" dirty="0"/>
              <a:t>.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pPr algn="ctr"/>
            <a:r>
              <a:rPr lang="es-ES" dirty="0"/>
              <a:t>3. </a:t>
            </a:r>
            <a:r>
              <a:rPr lang="es-ES" dirty="0">
                <a:solidFill>
                  <a:schemeClr val="bg1"/>
                </a:solidFill>
                <a:highlight>
                  <a:srgbClr val="800000"/>
                </a:highlight>
              </a:rPr>
              <a:t>VERB + OBJECT + TO + INFINITIVE</a:t>
            </a:r>
            <a:r>
              <a:rPr lang="es-ES" dirty="0"/>
              <a:t>: </a:t>
            </a:r>
            <a:r>
              <a:rPr lang="es-ES" dirty="0" err="1"/>
              <a:t>advise</a:t>
            </a:r>
            <a:r>
              <a:rPr lang="es-ES" dirty="0"/>
              <a:t>, </a:t>
            </a:r>
            <a:r>
              <a:rPr lang="es-ES" dirty="0" err="1"/>
              <a:t>allow</a:t>
            </a:r>
            <a:r>
              <a:rPr lang="es-ES" dirty="0"/>
              <a:t>, </a:t>
            </a:r>
            <a:r>
              <a:rPr lang="es-ES" dirty="0" err="1"/>
              <a:t>ask</a:t>
            </a:r>
            <a:r>
              <a:rPr lang="es-ES" dirty="0"/>
              <a:t>, </a:t>
            </a:r>
            <a:r>
              <a:rPr lang="es-ES" dirty="0" err="1"/>
              <a:t>beg</a:t>
            </a:r>
            <a:r>
              <a:rPr lang="es-ES" dirty="0"/>
              <a:t>, </a:t>
            </a:r>
            <a:r>
              <a:rPr lang="es-ES" dirty="0" err="1"/>
              <a:t>command</a:t>
            </a:r>
            <a:r>
              <a:rPr lang="es-ES" dirty="0"/>
              <a:t>, invite, </a:t>
            </a:r>
            <a:r>
              <a:rPr lang="es-ES" dirty="0" err="1"/>
              <a:t>order</a:t>
            </a:r>
            <a:r>
              <a:rPr lang="es-ES" dirty="0"/>
              <a:t>, 							</a:t>
            </a:r>
            <a:r>
              <a:rPr lang="es-ES" dirty="0" err="1"/>
              <a:t>permit</a:t>
            </a:r>
            <a:r>
              <a:rPr lang="es-ES" dirty="0"/>
              <a:t>, persuade, </a:t>
            </a:r>
            <a:r>
              <a:rPr lang="es-ES" dirty="0" err="1"/>
              <a:t>remind</a:t>
            </a:r>
            <a:r>
              <a:rPr lang="es-ES" dirty="0"/>
              <a:t>, </a:t>
            </a:r>
            <a:r>
              <a:rPr lang="es-ES" dirty="0" err="1"/>
              <a:t>teach</a:t>
            </a:r>
            <a:r>
              <a:rPr lang="es-ES" dirty="0"/>
              <a:t>, </a:t>
            </a:r>
            <a:r>
              <a:rPr lang="es-ES" dirty="0" err="1"/>
              <a:t>tell</a:t>
            </a:r>
            <a:r>
              <a:rPr lang="es-ES" dirty="0"/>
              <a:t>, </a:t>
            </a:r>
            <a:r>
              <a:rPr lang="es-ES" dirty="0" err="1"/>
              <a:t>warn</a:t>
            </a:r>
            <a:r>
              <a:rPr lang="es-ES" dirty="0"/>
              <a:t>, </a:t>
            </a:r>
            <a:r>
              <a:rPr lang="es-ES" dirty="0" err="1"/>
              <a:t>want</a:t>
            </a:r>
            <a:r>
              <a:rPr lang="es-ES" dirty="0"/>
              <a:t>.	</a:t>
            </a:r>
          </a:p>
          <a:p>
            <a:pPr marL="0" indent="0" algn="ctr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dirty="0"/>
              <a:t>- </a:t>
            </a:r>
            <a:r>
              <a:rPr lang="es-ES" sz="1400" dirty="0" err="1"/>
              <a:t>Jamie</a:t>
            </a:r>
            <a:r>
              <a:rPr lang="es-ES" sz="1400" dirty="0"/>
              <a:t> </a:t>
            </a:r>
            <a:r>
              <a:rPr lang="es-ES" sz="1400" b="1" dirty="0" err="1">
                <a:highlight>
                  <a:srgbClr val="FFFF00"/>
                </a:highlight>
              </a:rPr>
              <a:t>invited</a:t>
            </a:r>
            <a:r>
              <a:rPr lang="es-ES" sz="1400" dirty="0"/>
              <a:t> </a:t>
            </a:r>
            <a:r>
              <a:rPr lang="es-ES" sz="1400" b="1" dirty="0" err="1">
                <a:highlight>
                  <a:srgbClr val="00FF00"/>
                </a:highlight>
              </a:rPr>
              <a:t>his</a:t>
            </a:r>
            <a:r>
              <a:rPr lang="es-ES" sz="1400" b="1" dirty="0">
                <a:highlight>
                  <a:srgbClr val="00FF00"/>
                </a:highlight>
              </a:rPr>
              <a:t> </a:t>
            </a:r>
            <a:r>
              <a:rPr lang="es-ES" sz="1400" b="1" dirty="0" err="1">
                <a:highlight>
                  <a:srgbClr val="00FF00"/>
                </a:highlight>
              </a:rPr>
              <a:t>best</a:t>
            </a:r>
            <a:r>
              <a:rPr lang="es-ES" sz="1400" b="1" dirty="0">
                <a:highlight>
                  <a:srgbClr val="00FF00"/>
                </a:highlight>
              </a:rPr>
              <a:t> </a:t>
            </a:r>
            <a:r>
              <a:rPr lang="es-ES" sz="1400" b="1" dirty="0" err="1">
                <a:highlight>
                  <a:srgbClr val="00FF00"/>
                </a:highlight>
              </a:rPr>
              <a:t>friend</a:t>
            </a:r>
            <a:r>
              <a:rPr lang="es-ES" sz="1400" b="1" dirty="0">
                <a:highlight>
                  <a:srgbClr val="00FF00"/>
                </a:highlight>
              </a:rPr>
              <a:t> </a:t>
            </a:r>
            <a:r>
              <a:rPr lang="es-ES" sz="1400" b="1" dirty="0">
                <a:highlight>
                  <a:srgbClr val="00FFFF"/>
                </a:highlight>
              </a:rPr>
              <a:t>to </a:t>
            </a:r>
            <a:r>
              <a:rPr lang="es-ES" sz="1400" b="1" dirty="0" err="1">
                <a:highlight>
                  <a:srgbClr val="00FFFF"/>
                </a:highlight>
              </a:rPr>
              <a:t>go</a:t>
            </a:r>
            <a:r>
              <a:rPr lang="es-ES" sz="1400" b="1" dirty="0">
                <a:highlight>
                  <a:srgbClr val="00FFFF"/>
                </a:highlight>
              </a:rPr>
              <a:t> </a:t>
            </a:r>
            <a:r>
              <a:rPr lang="es-ES" sz="1400" dirty="0"/>
              <a:t>on </a:t>
            </a:r>
            <a:r>
              <a:rPr lang="es-ES" sz="1400" dirty="0" err="1"/>
              <a:t>holiday</a:t>
            </a:r>
            <a:r>
              <a:rPr lang="es-ES" sz="1400" dirty="0"/>
              <a:t> / Marta </a:t>
            </a:r>
            <a:r>
              <a:rPr lang="es-ES" sz="1400" b="1" dirty="0" err="1">
                <a:highlight>
                  <a:srgbClr val="FFFF00"/>
                </a:highlight>
              </a:rPr>
              <a:t>asked</a:t>
            </a:r>
            <a:r>
              <a:rPr lang="es-ES" sz="1400" dirty="0"/>
              <a:t> </a:t>
            </a:r>
            <a:r>
              <a:rPr lang="es-ES" sz="1400" b="1" dirty="0">
                <a:highlight>
                  <a:srgbClr val="00FF00"/>
                </a:highlight>
              </a:rPr>
              <a:t>William</a:t>
            </a:r>
            <a:r>
              <a:rPr lang="es-ES" sz="1400" dirty="0"/>
              <a:t> </a:t>
            </a:r>
            <a:r>
              <a:rPr lang="es-ES" sz="1400" b="1" dirty="0">
                <a:highlight>
                  <a:srgbClr val="00FFFF"/>
                </a:highlight>
              </a:rPr>
              <a:t>to </a:t>
            </a:r>
            <a:r>
              <a:rPr lang="es-ES" sz="1400" b="1" dirty="0" err="1">
                <a:highlight>
                  <a:srgbClr val="00FFFF"/>
                </a:highlight>
              </a:rPr>
              <a:t>go</a:t>
            </a:r>
            <a:r>
              <a:rPr lang="es-ES" sz="1400" b="1" dirty="0">
                <a:highlight>
                  <a:srgbClr val="00FFFF"/>
                </a:highlight>
              </a:rPr>
              <a:t> </a:t>
            </a:r>
            <a:r>
              <a:rPr lang="es-ES" sz="1400" dirty="0"/>
              <a:t>to New York </a:t>
            </a:r>
            <a:r>
              <a:rPr lang="es-ES" sz="1400" dirty="0" err="1"/>
              <a:t>with</a:t>
            </a:r>
            <a:r>
              <a:rPr lang="es-ES" sz="1400" dirty="0"/>
              <a:t> </a:t>
            </a:r>
            <a:r>
              <a:rPr lang="es-ES" sz="1400" dirty="0" err="1"/>
              <a:t>her</a:t>
            </a:r>
            <a:r>
              <a:rPr lang="es-ES" sz="1400" dirty="0"/>
              <a:t>.</a:t>
            </a:r>
            <a:r>
              <a:rPr lang="es-ES" dirty="0"/>
              <a:t>			</a:t>
            </a:r>
          </a:p>
        </p:txBody>
      </p: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DED6DD87-6E27-E147-A6AC-00920344E25E}"/>
              </a:ext>
            </a:extLst>
          </p:cNvPr>
          <p:cNvSpPr/>
          <p:nvPr/>
        </p:nvSpPr>
        <p:spPr>
          <a:xfrm>
            <a:off x="2543135" y="2022295"/>
            <a:ext cx="9112571" cy="545666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4DAFC0BB-A534-D748-8C5F-EB4457E94BF4}"/>
              </a:ext>
            </a:extLst>
          </p:cNvPr>
          <p:cNvSpPr/>
          <p:nvPr/>
        </p:nvSpPr>
        <p:spPr>
          <a:xfrm>
            <a:off x="3187378" y="3274629"/>
            <a:ext cx="6896100" cy="889000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redondeado 7">
            <a:extLst>
              <a:ext uri="{FF2B5EF4-FFF2-40B4-BE49-F238E27FC236}">
                <a16:creationId xmlns:a16="http://schemas.microsoft.com/office/drawing/2014/main" id="{76AC44D9-4FFB-5E4F-A07E-F328D578D979}"/>
              </a:ext>
            </a:extLst>
          </p:cNvPr>
          <p:cNvSpPr/>
          <p:nvPr/>
        </p:nvSpPr>
        <p:spPr>
          <a:xfrm>
            <a:off x="4504481" y="4909740"/>
            <a:ext cx="5959033" cy="889000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194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776D40-8023-5C4A-B8F7-AC3EDA8C5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latin typeface="Modern Love" pitchFamily="82" charset="0"/>
              </a:rPr>
              <a:t>Reporting verbs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024840-8938-004A-AC71-9E58FD712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r>
              <a:rPr lang="es-ES" dirty="0"/>
              <a:t>4</a:t>
            </a:r>
            <a:r>
              <a:rPr lang="es-ES" dirty="0">
                <a:highlight>
                  <a:srgbClr val="800000"/>
                </a:highlight>
              </a:rPr>
              <a:t>. </a:t>
            </a:r>
            <a:r>
              <a:rPr lang="es-ES" dirty="0">
                <a:solidFill>
                  <a:schemeClr val="bg1"/>
                </a:solidFill>
                <a:highlight>
                  <a:srgbClr val="800000"/>
                </a:highlight>
              </a:rPr>
              <a:t>VERB + ING</a:t>
            </a:r>
            <a:r>
              <a:rPr lang="es-ES" dirty="0"/>
              <a:t>:  </a:t>
            </a:r>
            <a:r>
              <a:rPr lang="es-ES" dirty="0" err="1"/>
              <a:t>acusse</a:t>
            </a:r>
            <a:r>
              <a:rPr lang="es-ES" dirty="0"/>
              <a:t> </a:t>
            </a:r>
            <a:r>
              <a:rPr lang="es-ES" dirty="0" err="1"/>
              <a:t>somebody</a:t>
            </a:r>
            <a:r>
              <a:rPr lang="es-ES" dirty="0"/>
              <a:t> of, </a:t>
            </a:r>
            <a:r>
              <a:rPr lang="es-ES" dirty="0" err="1"/>
              <a:t>admit</a:t>
            </a:r>
            <a:r>
              <a:rPr lang="es-ES" dirty="0"/>
              <a:t> to, apologise </a:t>
            </a:r>
            <a:r>
              <a:rPr lang="es-ES" dirty="0" err="1"/>
              <a:t>for</a:t>
            </a:r>
            <a:r>
              <a:rPr lang="es-ES" dirty="0"/>
              <a:t>, </a:t>
            </a:r>
            <a:r>
              <a:rPr lang="es-ES" dirty="0" err="1"/>
              <a:t>complain</a:t>
            </a:r>
            <a:r>
              <a:rPr lang="es-ES" dirty="0"/>
              <a:t> </a:t>
            </a:r>
            <a:r>
              <a:rPr lang="es-ES" dirty="0" err="1"/>
              <a:t>about</a:t>
            </a:r>
            <a:r>
              <a:rPr lang="es-ES" dirty="0"/>
              <a:t>, </a:t>
            </a:r>
            <a:r>
              <a:rPr lang="es-ES" dirty="0" err="1"/>
              <a:t>confess</a:t>
            </a:r>
            <a:r>
              <a:rPr lang="es-ES" dirty="0"/>
              <a:t> 			to, </a:t>
            </a:r>
            <a:r>
              <a:rPr lang="es-ES" dirty="0" err="1"/>
              <a:t>deny</a:t>
            </a:r>
            <a:r>
              <a:rPr lang="es-ES" dirty="0"/>
              <a:t>, </a:t>
            </a:r>
            <a:r>
              <a:rPr lang="es-ES" dirty="0" err="1"/>
              <a:t>insist</a:t>
            </a:r>
            <a:r>
              <a:rPr lang="es-ES" dirty="0"/>
              <a:t> on, </a:t>
            </a:r>
            <a:r>
              <a:rPr lang="es-ES" dirty="0" err="1"/>
              <a:t>prohibit</a:t>
            </a:r>
            <a:r>
              <a:rPr lang="es-ES" dirty="0"/>
              <a:t>, </a:t>
            </a:r>
            <a:r>
              <a:rPr lang="es-ES" dirty="0" err="1"/>
              <a:t>recommend</a:t>
            </a:r>
            <a:r>
              <a:rPr lang="es-ES" dirty="0"/>
              <a:t>, </a:t>
            </a:r>
            <a:r>
              <a:rPr lang="es-ES" dirty="0" err="1"/>
              <a:t>suggest</a:t>
            </a:r>
            <a:r>
              <a:rPr lang="es-ES" dirty="0"/>
              <a:t>.</a:t>
            </a:r>
          </a:p>
          <a:p>
            <a:endParaRPr lang="es-ES" dirty="0"/>
          </a:p>
          <a:p>
            <a:pPr>
              <a:buFontTx/>
              <a:buChar char="-"/>
            </a:pPr>
            <a:r>
              <a:rPr lang="es-ES" sz="1400" dirty="0"/>
              <a:t>Harry </a:t>
            </a:r>
            <a:r>
              <a:rPr lang="es-ES" sz="1400" b="1" dirty="0" err="1">
                <a:highlight>
                  <a:srgbClr val="FFFF00"/>
                </a:highlight>
              </a:rPr>
              <a:t>denied</a:t>
            </a:r>
            <a:r>
              <a:rPr lang="es-ES" sz="1400" dirty="0"/>
              <a:t> </a:t>
            </a:r>
            <a:r>
              <a:rPr lang="es-ES" sz="1400" dirty="0" err="1">
                <a:highlight>
                  <a:srgbClr val="00FF00"/>
                </a:highlight>
              </a:rPr>
              <a:t>breaking</a:t>
            </a:r>
            <a:r>
              <a:rPr lang="es-ES" sz="1400" dirty="0"/>
              <a:t> the </a:t>
            </a:r>
            <a:r>
              <a:rPr lang="es-ES" sz="1400" dirty="0" err="1"/>
              <a:t>window</a:t>
            </a:r>
            <a:r>
              <a:rPr lang="es-ES" sz="1400" dirty="0"/>
              <a:t>.</a:t>
            </a:r>
          </a:p>
          <a:p>
            <a:pPr>
              <a:buFontTx/>
              <a:buChar char="-"/>
            </a:pPr>
            <a:r>
              <a:rPr lang="es-ES" sz="1400" dirty="0"/>
              <a:t>Sam </a:t>
            </a:r>
            <a:r>
              <a:rPr lang="es-ES" sz="1400" b="1" dirty="0" err="1">
                <a:highlight>
                  <a:srgbClr val="FFFF00"/>
                </a:highlight>
              </a:rPr>
              <a:t>accused</a:t>
            </a:r>
            <a:r>
              <a:rPr lang="es-ES" sz="1400" dirty="0"/>
              <a:t> </a:t>
            </a:r>
            <a:r>
              <a:rPr lang="es-ES" sz="1400" b="1" dirty="0">
                <a:highlight>
                  <a:srgbClr val="FFFF00"/>
                </a:highlight>
              </a:rPr>
              <a:t>Jenny</a:t>
            </a:r>
            <a:r>
              <a:rPr lang="es-ES" sz="1400" dirty="0"/>
              <a:t> </a:t>
            </a:r>
            <a:r>
              <a:rPr lang="es-ES" sz="1400" b="1" dirty="0">
                <a:highlight>
                  <a:srgbClr val="FFFF00"/>
                </a:highlight>
              </a:rPr>
              <a:t>of</a:t>
            </a:r>
            <a:r>
              <a:rPr lang="es-ES" sz="1400" dirty="0"/>
              <a:t> </a:t>
            </a:r>
            <a:r>
              <a:rPr lang="es-ES" sz="1400" dirty="0" err="1">
                <a:highlight>
                  <a:srgbClr val="00FF00"/>
                </a:highlight>
              </a:rPr>
              <a:t>taking</a:t>
            </a:r>
            <a:r>
              <a:rPr lang="es-ES" sz="1400" dirty="0"/>
              <a:t> </a:t>
            </a:r>
            <a:r>
              <a:rPr lang="es-ES" sz="1400" dirty="0" err="1"/>
              <a:t>her</a:t>
            </a:r>
            <a:r>
              <a:rPr lang="es-ES" sz="1400" dirty="0"/>
              <a:t> place in the </a:t>
            </a:r>
            <a:r>
              <a:rPr lang="es-ES" sz="1400" dirty="0" err="1"/>
              <a:t>play</a:t>
            </a:r>
            <a:r>
              <a:rPr lang="es-ES" sz="1400" dirty="0"/>
              <a:t>.</a:t>
            </a:r>
          </a:p>
          <a:p>
            <a:pPr>
              <a:buFontTx/>
              <a:buChar char="-"/>
            </a:pPr>
            <a:r>
              <a:rPr lang="es-ES" sz="1400" dirty="0"/>
              <a:t>The </a:t>
            </a:r>
            <a:r>
              <a:rPr lang="es-ES" sz="1400" dirty="0" err="1"/>
              <a:t>man</a:t>
            </a:r>
            <a:r>
              <a:rPr lang="es-ES" sz="1400" dirty="0"/>
              <a:t> </a:t>
            </a:r>
            <a:r>
              <a:rPr lang="es-ES" sz="1400" b="1" dirty="0" err="1">
                <a:highlight>
                  <a:srgbClr val="FFFF00"/>
                </a:highlight>
              </a:rPr>
              <a:t>confessed</a:t>
            </a:r>
            <a:r>
              <a:rPr lang="es-ES" sz="1400" b="1" dirty="0">
                <a:highlight>
                  <a:srgbClr val="FFFF00"/>
                </a:highlight>
              </a:rPr>
              <a:t> to </a:t>
            </a:r>
            <a:r>
              <a:rPr lang="es-ES" sz="1400" dirty="0" err="1">
                <a:highlight>
                  <a:srgbClr val="00FF00"/>
                </a:highlight>
              </a:rPr>
              <a:t>having</a:t>
            </a:r>
            <a:r>
              <a:rPr lang="es-ES" sz="1400" dirty="0"/>
              <a:t> </a:t>
            </a:r>
            <a:r>
              <a:rPr lang="es-ES" sz="1400" dirty="0" err="1"/>
              <a:t>commited</a:t>
            </a:r>
            <a:r>
              <a:rPr lang="es-ES" sz="1400" dirty="0"/>
              <a:t> the </a:t>
            </a:r>
            <a:r>
              <a:rPr lang="es-ES" sz="1400" dirty="0" err="1"/>
              <a:t>crime</a:t>
            </a:r>
            <a:r>
              <a:rPr lang="es-ES" sz="1400" dirty="0"/>
              <a:t>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552681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4D37FA-9C7D-CE46-919B-08AF8381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Modern Love" pitchFamily="82" charset="0"/>
              </a:rPr>
              <a:t>Yes/No </a:t>
            </a:r>
            <a:r>
              <a:rPr lang="es-ES" dirty="0" err="1">
                <a:latin typeface="Modern Love" pitchFamily="82" charset="0"/>
              </a:rPr>
              <a:t>questions</a:t>
            </a:r>
            <a:r>
              <a:rPr lang="es-ES" dirty="0">
                <a:latin typeface="Modern Love" pitchFamily="82" charset="0"/>
              </a:rPr>
              <a:t> - </a:t>
            </a:r>
            <a:r>
              <a:rPr lang="es-ES" dirty="0" err="1">
                <a:latin typeface="Modern Love" pitchFamily="82" charset="0"/>
              </a:rPr>
              <a:t>Wh-questions</a:t>
            </a:r>
            <a:endParaRPr lang="es-ES" dirty="0">
              <a:latin typeface="Modern Love" pitchFamily="82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234A02-1AA2-C542-AFB7-DCD389C75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r>
              <a:rPr lang="es-ES" sz="2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Yes / no </a:t>
            </a:r>
            <a:r>
              <a:rPr lang="es-ES" sz="20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questions</a:t>
            </a:r>
            <a:r>
              <a:rPr lang="es-ES" sz="2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s-ES" sz="2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sym typeface="Wingdings" pitchFamily="2" charset="2"/>
            </a:endParaRPr>
          </a:p>
          <a:p>
            <a:pPr marL="0" indent="0">
              <a:buNone/>
            </a:pPr>
            <a:endParaRPr lang="es-ES" dirty="0">
              <a:sym typeface="Wingdings" pitchFamily="2" charset="2"/>
            </a:endParaRPr>
          </a:p>
          <a:p>
            <a:pPr marL="0" indent="0" algn="ctr">
              <a:buNone/>
            </a:pPr>
            <a:r>
              <a:rPr lang="es-ES" u="sng" dirty="0">
                <a:sym typeface="Wingdings" pitchFamily="2" charset="2"/>
              </a:rPr>
              <a:t>SUBJECT + </a:t>
            </a:r>
            <a:r>
              <a:rPr lang="es-ES" u="sng" dirty="0" err="1">
                <a:sym typeface="Wingdings" pitchFamily="2" charset="2"/>
              </a:rPr>
              <a:t>reporting</a:t>
            </a:r>
            <a:r>
              <a:rPr lang="es-ES" u="sng" dirty="0">
                <a:sym typeface="Wingdings" pitchFamily="2" charset="2"/>
              </a:rPr>
              <a:t> </a:t>
            </a:r>
            <a:r>
              <a:rPr lang="es-ES" u="sng" dirty="0" err="1">
                <a:sym typeface="Wingdings" pitchFamily="2" charset="2"/>
              </a:rPr>
              <a:t>verb</a:t>
            </a:r>
            <a:r>
              <a:rPr lang="es-ES" u="sng" dirty="0">
                <a:sym typeface="Wingdings" pitchFamily="2" charset="2"/>
              </a:rPr>
              <a:t> (</a:t>
            </a:r>
            <a:r>
              <a:rPr lang="es-ES" u="sng" dirty="0" err="1">
                <a:sym typeface="Wingdings" pitchFamily="2" charset="2"/>
              </a:rPr>
              <a:t>asked</a:t>
            </a:r>
            <a:r>
              <a:rPr lang="es-ES" dirty="0">
                <a:sym typeface="Wingdings" pitchFamily="2" charset="2"/>
              </a:rPr>
              <a:t>) + </a:t>
            </a:r>
            <a:r>
              <a:rPr lang="es-ES" dirty="0" err="1">
                <a:highlight>
                  <a:srgbClr val="FFFF00"/>
                </a:highlight>
                <a:sym typeface="Wingdings" pitchFamily="2" charset="2"/>
              </a:rPr>
              <a:t>if</a:t>
            </a:r>
            <a:r>
              <a:rPr lang="es-ES" dirty="0">
                <a:highlight>
                  <a:srgbClr val="FFFF00"/>
                </a:highlight>
                <a:sym typeface="Wingdings" pitchFamily="2" charset="2"/>
              </a:rPr>
              <a:t>/</a:t>
            </a:r>
            <a:r>
              <a:rPr lang="es-ES" dirty="0" err="1">
                <a:highlight>
                  <a:srgbClr val="FFFF00"/>
                </a:highlight>
                <a:sym typeface="Wingdings" pitchFamily="2" charset="2"/>
              </a:rPr>
              <a:t>whether</a:t>
            </a:r>
            <a:r>
              <a:rPr lang="es-ES" dirty="0">
                <a:highlight>
                  <a:srgbClr val="FFFF00"/>
                </a:highlight>
                <a:sym typeface="Wingdings" pitchFamily="2" charset="2"/>
              </a:rPr>
              <a:t> </a:t>
            </a:r>
            <a:r>
              <a:rPr lang="es-ES" dirty="0">
                <a:sym typeface="Wingdings" pitchFamily="2" charset="2"/>
              </a:rPr>
              <a:t>+ </a:t>
            </a:r>
            <a:r>
              <a:rPr lang="es-ES" dirty="0" err="1">
                <a:highlight>
                  <a:srgbClr val="00FF00"/>
                </a:highlight>
                <a:sym typeface="Wingdings" pitchFamily="2" charset="2"/>
              </a:rPr>
              <a:t>subject</a:t>
            </a:r>
            <a:r>
              <a:rPr lang="es-ES" dirty="0">
                <a:sym typeface="Wingdings" pitchFamily="2" charset="2"/>
              </a:rPr>
              <a:t> + </a:t>
            </a:r>
            <a:r>
              <a:rPr lang="es-ES" dirty="0" err="1">
                <a:highlight>
                  <a:srgbClr val="00FFFF"/>
                </a:highlight>
                <a:sym typeface="Wingdings" pitchFamily="2" charset="2"/>
              </a:rPr>
              <a:t>verb</a:t>
            </a:r>
            <a:r>
              <a:rPr lang="es-ES" dirty="0">
                <a:sym typeface="Wingdings" pitchFamily="2" charset="2"/>
              </a:rPr>
              <a:t> …..</a:t>
            </a:r>
          </a:p>
          <a:p>
            <a:pPr marL="0" indent="0" algn="ctr">
              <a:buNone/>
            </a:pPr>
            <a:endParaRPr lang="es-ES" dirty="0">
              <a:sym typeface="Wingdings" pitchFamily="2" charset="2"/>
            </a:endParaRPr>
          </a:p>
          <a:p>
            <a:pPr marL="0" indent="0" algn="ctr">
              <a:buNone/>
            </a:pPr>
            <a:endParaRPr lang="es-ES" dirty="0">
              <a:sym typeface="Wingdings" pitchFamily="2" charset="2"/>
            </a:endParaRPr>
          </a:p>
          <a:p>
            <a:pPr marL="0" indent="0" algn="just">
              <a:buNone/>
            </a:pPr>
            <a:r>
              <a:rPr lang="es-ES" sz="20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Wingdings" pitchFamily="2" charset="2"/>
              </a:rPr>
              <a:t>Wh-questions</a:t>
            </a:r>
            <a:endParaRPr lang="es-ES" sz="2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sym typeface="Wingdings" pitchFamily="2" charset="2"/>
            </a:endParaRPr>
          </a:p>
          <a:p>
            <a:pPr marL="0" indent="0" algn="just">
              <a:buNone/>
            </a:pPr>
            <a:endParaRPr lang="es-ES" dirty="0">
              <a:sym typeface="Wingdings" pitchFamily="2" charset="2"/>
            </a:endParaRPr>
          </a:p>
          <a:p>
            <a:pPr marL="0" indent="0" algn="ctr">
              <a:buNone/>
            </a:pPr>
            <a:r>
              <a:rPr lang="es-ES" u="sng" dirty="0">
                <a:sym typeface="Wingdings" pitchFamily="2" charset="2"/>
              </a:rPr>
              <a:t>SUBJECT + </a:t>
            </a:r>
            <a:r>
              <a:rPr lang="es-ES" u="sng" dirty="0" err="1">
                <a:sym typeface="Wingdings" pitchFamily="2" charset="2"/>
              </a:rPr>
              <a:t>reporting</a:t>
            </a:r>
            <a:r>
              <a:rPr lang="es-ES" u="sng" dirty="0">
                <a:sym typeface="Wingdings" pitchFamily="2" charset="2"/>
              </a:rPr>
              <a:t> </a:t>
            </a:r>
            <a:r>
              <a:rPr lang="es-ES" u="sng" dirty="0" err="1">
                <a:sym typeface="Wingdings" pitchFamily="2" charset="2"/>
              </a:rPr>
              <a:t>verb</a:t>
            </a:r>
            <a:r>
              <a:rPr lang="es-ES" u="sng" dirty="0">
                <a:sym typeface="Wingdings" pitchFamily="2" charset="2"/>
              </a:rPr>
              <a:t> </a:t>
            </a:r>
            <a:r>
              <a:rPr lang="es-ES" dirty="0">
                <a:sym typeface="Wingdings" pitchFamily="2" charset="2"/>
              </a:rPr>
              <a:t>+ </a:t>
            </a:r>
            <a:r>
              <a:rPr lang="es-ES" dirty="0" err="1">
                <a:highlight>
                  <a:srgbClr val="FFFF00"/>
                </a:highlight>
                <a:sym typeface="Wingdings" pitchFamily="2" charset="2"/>
              </a:rPr>
              <a:t>wh-word</a:t>
            </a:r>
            <a:r>
              <a:rPr lang="es-ES" dirty="0">
                <a:sym typeface="Wingdings" pitchFamily="2" charset="2"/>
              </a:rPr>
              <a:t> + </a:t>
            </a:r>
            <a:r>
              <a:rPr lang="es-ES" dirty="0" err="1">
                <a:highlight>
                  <a:srgbClr val="00FF00"/>
                </a:highlight>
                <a:sym typeface="Wingdings" pitchFamily="2" charset="2"/>
              </a:rPr>
              <a:t>subject</a:t>
            </a:r>
            <a:r>
              <a:rPr lang="es-ES" dirty="0">
                <a:sym typeface="Wingdings" pitchFamily="2" charset="2"/>
              </a:rPr>
              <a:t> + </a:t>
            </a:r>
            <a:r>
              <a:rPr lang="es-ES" dirty="0" err="1">
                <a:highlight>
                  <a:srgbClr val="00FFFF"/>
                </a:highlight>
                <a:sym typeface="Wingdings" pitchFamily="2" charset="2"/>
              </a:rPr>
              <a:t>verb</a:t>
            </a:r>
            <a:endParaRPr lang="es-ES" dirty="0">
              <a:highlight>
                <a:srgbClr val="00FFFF"/>
              </a:highlight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10763EA6-8917-204F-93C9-4E79C4FC5756}"/>
              </a:ext>
            </a:extLst>
          </p:cNvPr>
          <p:cNvSpPr/>
          <p:nvPr/>
        </p:nvSpPr>
        <p:spPr>
          <a:xfrm>
            <a:off x="2222500" y="3025192"/>
            <a:ext cx="7699051" cy="947316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0D06EC46-5F31-B14A-BD52-7A5B7D7A8685}"/>
              </a:ext>
            </a:extLst>
          </p:cNvPr>
          <p:cNvSpPr/>
          <p:nvPr/>
        </p:nvSpPr>
        <p:spPr>
          <a:xfrm>
            <a:off x="2870200" y="4983480"/>
            <a:ext cx="6477000" cy="947316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7451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83</TotalTime>
  <Words>390</Words>
  <Application>Microsoft Macintosh PowerPoint</Application>
  <PresentationFormat>Panorámica</PresentationFormat>
  <Paragraphs>55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Century Gothic</vt:lpstr>
      <vt:lpstr>Garamond</vt:lpstr>
      <vt:lpstr>Modern Love</vt:lpstr>
      <vt:lpstr>Savon</vt:lpstr>
      <vt:lpstr>Reported speech</vt:lpstr>
      <vt:lpstr>1. Cambios en el verbo</vt:lpstr>
      <vt:lpstr>2. Cambios expresiones de tiempo/lugar</vt:lpstr>
      <vt:lpstr>Reporting verbs</vt:lpstr>
      <vt:lpstr>Reporting verbs</vt:lpstr>
      <vt:lpstr>Yes/No questions - Wh-questions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Reported speech</dc:title>
  <dc:creator>Andrea Moreno Velázquez</dc:creator>
  <cp:lastModifiedBy>Andrea Moreno Velázquez</cp:lastModifiedBy>
  <cp:revision>12</cp:revision>
  <dcterms:created xsi:type="dcterms:W3CDTF">2021-03-04T21:21:49Z</dcterms:created>
  <dcterms:modified xsi:type="dcterms:W3CDTF">2024-04-25T15:10:00Z</dcterms:modified>
</cp:coreProperties>
</file>