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852" r:id="rId2"/>
  </p:sldMasterIdLst>
  <p:sldIdLst>
    <p:sldId id="256" r:id="rId3"/>
    <p:sldId id="268" r:id="rId4"/>
    <p:sldId id="257" r:id="rId5"/>
    <p:sldId id="259" r:id="rId6"/>
    <p:sldId id="260" r:id="rId7"/>
    <p:sldId id="270" r:id="rId8"/>
    <p:sldId id="258" r:id="rId9"/>
    <p:sldId id="261" r:id="rId10"/>
    <p:sldId id="263" r:id="rId11"/>
    <p:sldId id="267" r:id="rId12"/>
    <p:sldId id="269" r:id="rId13"/>
    <p:sldId id="266" r:id="rId14"/>
    <p:sldId id="26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FBF2"/>
    <a:srgbClr val="93F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474" y="108"/>
      </p:cViewPr>
      <p:guideLst/>
    </p:cSldViewPr>
  </p:slideViewPr>
  <p:outlineViewPr>
    <p:cViewPr>
      <p:scale>
        <a:sx n="33" d="100"/>
        <a:sy n="33" d="100"/>
      </p:scale>
      <p:origin x="0" y="-45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02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75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1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845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70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00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98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2691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322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987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10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125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28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01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55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49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29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0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2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92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99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25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5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045B04-51B6-4BD1-8541-6EE0C8C6EEED}" type="datetimeFigureOut">
              <a:rPr lang="es-ES" smtClean="0"/>
              <a:t>18/10/2021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1A1D232-3ED0-4565-A768-8C63B8BABE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5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9A283-C408-436C-A8F5-3BCA6161C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0708" y="1099236"/>
            <a:ext cx="8110584" cy="3935906"/>
          </a:xfrm>
        </p:spPr>
        <p:txBody>
          <a:bodyPr anchor="t">
            <a:normAutofit/>
          </a:bodyPr>
          <a:lstStyle/>
          <a:p>
            <a:pPr algn="l"/>
            <a:br>
              <a:rPr lang="es-ES" sz="5500" dirty="0"/>
            </a:br>
            <a:br>
              <a:rPr lang="es-ES" sz="5500" dirty="0"/>
            </a:br>
            <a:r>
              <a:rPr lang="es-ES" sz="5500" dirty="0"/>
              <a:t>RESTAURACIÓN Y REVOLUCIONES LIBERALES</a:t>
            </a:r>
          </a:p>
        </p:txBody>
      </p:sp>
    </p:spTree>
    <p:extLst>
      <p:ext uri="{BB962C8B-B14F-4D97-AF65-F5344CB8AC3E}">
        <p14:creationId xmlns:p14="http://schemas.microsoft.com/office/powerpoint/2010/main" val="2828210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5E50A24F-ADA5-4BB5-8587-725B6BE8F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71"/>
          <a:stretch/>
        </p:blipFill>
        <p:spPr>
          <a:xfrm>
            <a:off x="1246877" y="0"/>
            <a:ext cx="9410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9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4600C7FF-F881-4D51-A4CE-703CAD98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13" y="0"/>
            <a:ext cx="6383798" cy="64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2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151F42-4DB1-4F8A-9434-FE9F1C41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3" y="1670858"/>
            <a:ext cx="4735663" cy="36907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B8430F5B-7CD7-4B64-B1AF-436B33FBA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76" y="1564578"/>
            <a:ext cx="4746240" cy="37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DFF2349D-30E5-4354-B6E1-ECECD563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" y="80010"/>
            <a:ext cx="11029949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8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84262D-D2DA-486C-B180-E5B2AED0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204130"/>
            <a:ext cx="10136124" cy="64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F6DC3-8B9B-49C8-9CB4-9386AC98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96" y="621916"/>
            <a:ext cx="9792208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latin typeface="Abadi" panose="020B0604020104020204" pitchFamily="34" charset="0"/>
              </a:rPr>
              <a:t>LA RESTAURACIÓN Y EL CONGRESO DE VIENA</a:t>
            </a:r>
            <a:br>
              <a:rPr lang="es-ES" dirty="0">
                <a:latin typeface="Abadi" panose="020B0604020104020204" pitchFamily="34" charset="0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E9AEE2-7EEA-42E8-84B9-313C2ECC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1" y="1385455"/>
            <a:ext cx="11406909" cy="4996872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Una vez desterrado Napoleón, las potencias intentan </a:t>
            </a:r>
            <a:r>
              <a:rPr lang="es-ES" b="1" dirty="0"/>
              <a:t>pasar página entre lo que aconteció entre 1789 y 1815.</a:t>
            </a:r>
          </a:p>
          <a:p>
            <a:r>
              <a:rPr lang="es-ES" dirty="0"/>
              <a:t>Se reúnen los </a:t>
            </a:r>
            <a:r>
              <a:rPr lang="es-ES" b="1" dirty="0"/>
              <a:t>vencedores de Napoleón</a:t>
            </a:r>
            <a:r>
              <a:rPr lang="es-ES" dirty="0"/>
              <a:t> para restaurar el absolutismo</a:t>
            </a:r>
          </a:p>
          <a:p>
            <a:r>
              <a:rPr lang="es-ES" dirty="0"/>
              <a:t>Quieren </a:t>
            </a:r>
            <a:r>
              <a:rPr lang="es-ES" b="1" dirty="0"/>
              <a:t>resituar las fronteras </a:t>
            </a:r>
            <a:r>
              <a:rPr lang="es-ES" dirty="0"/>
              <a:t>europeas donde estaban antes de las conquistas del imperio francés</a:t>
            </a:r>
          </a:p>
          <a:p>
            <a:r>
              <a:rPr lang="es-ES" dirty="0"/>
              <a:t>Pero </a:t>
            </a:r>
            <a:r>
              <a:rPr lang="es-ES" b="1" dirty="0"/>
              <a:t>todos los que creían en los principios de la revolución</a:t>
            </a:r>
            <a:r>
              <a:rPr lang="es-ES" dirty="0"/>
              <a:t>: igualdad, </a:t>
            </a:r>
            <a:r>
              <a:rPr lang="es-ES" dirty="0" err="1"/>
              <a:t>separac</a:t>
            </a:r>
            <a:r>
              <a:rPr lang="es-ES" dirty="0"/>
              <a:t> de poderes, declaración de </a:t>
            </a:r>
            <a:r>
              <a:rPr lang="es-ES" dirty="0" err="1"/>
              <a:t>dchos</a:t>
            </a:r>
            <a:r>
              <a:rPr lang="es-ES" dirty="0"/>
              <a:t>, gobiernos representativos. Estas personas se van a colocar enfrente de una serie de </a:t>
            </a:r>
            <a:r>
              <a:rPr lang="es-ES" b="1" dirty="0"/>
              <a:t>revoluciones (1820, 1830, 1848), </a:t>
            </a:r>
            <a:r>
              <a:rPr lang="es-ES" dirty="0"/>
              <a:t>oleadas revolucionarias.</a:t>
            </a:r>
          </a:p>
          <a:p>
            <a:r>
              <a:rPr lang="es-ES" b="1" dirty="0" err="1"/>
              <a:t>Liberalismo+nacionalismo</a:t>
            </a:r>
            <a:endParaRPr lang="es-ES" b="1" dirty="0"/>
          </a:p>
          <a:p>
            <a:r>
              <a:rPr lang="es-ES" b="1" dirty="0"/>
              <a:t>Congreso de Viena dos objetivos:</a:t>
            </a:r>
          </a:p>
          <a:p>
            <a:r>
              <a:rPr lang="es-ES" dirty="0">
                <a:solidFill>
                  <a:srgbClr val="FF0000"/>
                </a:solidFill>
              </a:rPr>
              <a:t>-Vuelta Antiguo Régimen </a:t>
            </a:r>
            <a:r>
              <a:rPr lang="es-ES" dirty="0"/>
              <a:t>(política contrarrevolucionaria y antiliberal)</a:t>
            </a:r>
          </a:p>
          <a:p>
            <a:r>
              <a:rPr lang="es-ES" dirty="0">
                <a:solidFill>
                  <a:srgbClr val="FF0000"/>
                </a:solidFill>
              </a:rPr>
              <a:t>-Cambiar las fronteras</a:t>
            </a:r>
          </a:p>
        </p:txBody>
      </p:sp>
    </p:spTree>
    <p:extLst>
      <p:ext uri="{BB962C8B-B14F-4D97-AF65-F5344CB8AC3E}">
        <p14:creationId xmlns:p14="http://schemas.microsoft.com/office/powerpoint/2010/main" val="365659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F6DC3-8B9B-49C8-9CB4-9386AC98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96" y="621916"/>
            <a:ext cx="9792208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latin typeface="Abadi" panose="020B0604020104020204" pitchFamily="34" charset="0"/>
              </a:rPr>
              <a:t>LA RESTAURACIÓN Y EL CONGRESO DE VIENA</a:t>
            </a:r>
            <a:br>
              <a:rPr lang="es-ES" dirty="0">
                <a:latin typeface="Abadi" panose="020B0604020104020204" pitchFamily="34" charset="0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E9AEE2-7EEA-42E8-84B9-313C2ECC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1" y="1385455"/>
            <a:ext cx="11406909" cy="4996872"/>
          </a:xfrm>
        </p:spPr>
        <p:txBody>
          <a:bodyPr>
            <a:normAutofit fontScale="85000" lnSpcReduction="10000"/>
          </a:bodyPr>
          <a:lstStyle/>
          <a:p>
            <a:endParaRPr lang="es-ES" dirty="0"/>
          </a:p>
          <a:p>
            <a:pPr marL="0" indent="0">
              <a:lnSpc>
                <a:spcPct val="120000"/>
              </a:lnSpc>
              <a:buNone/>
            </a:pPr>
            <a:r>
              <a:rPr lang="es-ES" b="1" dirty="0">
                <a:latin typeface="Abadi Extra Light" panose="020B0604020202020204" pitchFamily="34" charset="0"/>
              </a:rPr>
              <a:t>El término Restauración hace alusión al período comprendido entre la definitiva caída de Napoleón (1815) y el inicio del proceso revolucionario de 1830</a:t>
            </a:r>
            <a:r>
              <a:rPr lang="es-ES" dirty="0">
                <a:latin typeface="Abadi Extra Light" panose="020B0604020202020204" pitchFamily="34" charset="0"/>
              </a:rPr>
              <a:t>. Durante el mismo la monarquía francesa es </a:t>
            </a:r>
            <a:r>
              <a:rPr lang="es-ES" b="1" dirty="0">
                <a:latin typeface="Abadi Extra Light" panose="020B0604020202020204" pitchFamily="34" charset="0"/>
              </a:rPr>
              <a:t>restaurada</a:t>
            </a:r>
            <a:r>
              <a:rPr lang="es-ES" dirty="0">
                <a:latin typeface="Abadi Extra Light" panose="020B0604020202020204" pitchFamily="34" charset="0"/>
              </a:rPr>
              <a:t> en la figura de </a:t>
            </a:r>
            <a:r>
              <a:rPr lang="es-ES" b="1" dirty="0">
                <a:latin typeface="Abadi Extra Light" panose="020B0604020202020204" pitchFamily="34" charset="0"/>
              </a:rPr>
              <a:t>Luis XVIII</a:t>
            </a:r>
            <a:r>
              <a:rPr lang="es-ES" dirty="0">
                <a:latin typeface="Abadi Extra Light" panose="020B0604020202020204" pitchFamily="34" charset="0"/>
              </a:rPr>
              <a:t> de Borbón, hermano de Luis XVI y sucesor de su sobrino Luis XVII, que nunca llegó a reinar y que murió en 1795, prisionero de la revolución. En Europa esta etapa se caracterizó por el </a:t>
            </a:r>
            <a:r>
              <a:rPr lang="es-ES" b="1" dirty="0">
                <a:latin typeface="Abadi Extra Light" panose="020B0604020202020204" pitchFamily="34" charset="0"/>
              </a:rPr>
              <a:t>intento de recomposición </a:t>
            </a:r>
            <a:r>
              <a:rPr lang="es-ES" dirty="0">
                <a:latin typeface="Abadi Extra Light" panose="020B0604020202020204" pitchFamily="34" charset="0"/>
              </a:rPr>
              <a:t>del entramado del </a:t>
            </a:r>
            <a:r>
              <a:rPr lang="es-ES" b="1" dirty="0">
                <a:latin typeface="Abadi Extra Light" panose="020B0604020202020204" pitchFamily="34" charset="0"/>
              </a:rPr>
              <a:t>Antiguo Régimen</a:t>
            </a:r>
            <a:r>
              <a:rPr lang="es-ES" dirty="0">
                <a:latin typeface="Abadi Extra Light" panose="020B0604020202020204" pitchFamily="34" charset="0"/>
              </a:rPr>
              <a:t>, algo que sus partidarios no consiguieron sino de forma limitada.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b="1" dirty="0">
                <a:latin typeface="Abadi Extra Light" panose="020B0604020202020204" pitchFamily="34" charset="0"/>
              </a:rPr>
              <a:t>La restauración monárquica tras la caída de Napoleón supuso:</a:t>
            </a:r>
          </a:p>
          <a:p>
            <a:pPr>
              <a:lnSpc>
                <a:spcPct val="120000"/>
              </a:lnSpc>
            </a:pPr>
            <a:r>
              <a:rPr lang="es-ES" dirty="0">
                <a:latin typeface="Abadi Extra Light" panose="020B0604020202020204" pitchFamily="34" charset="0"/>
              </a:rPr>
              <a:t>La </a:t>
            </a:r>
            <a:r>
              <a:rPr lang="es-ES" b="1" dirty="0">
                <a:solidFill>
                  <a:srgbClr val="FF0000"/>
                </a:solidFill>
                <a:latin typeface="Abadi Extra Light" panose="020B0604020202020204" pitchFamily="34" charset="0"/>
              </a:rPr>
              <a:t>vuelta a los principios del equilibrio europeo quebrantados por la Revolución Francesa y la política expansionista de Napoleón.</a:t>
            </a:r>
          </a:p>
          <a:p>
            <a:pPr>
              <a:lnSpc>
                <a:spcPct val="120000"/>
              </a:lnSpc>
            </a:pPr>
            <a:r>
              <a:rPr lang="es-ES" dirty="0">
                <a:latin typeface="Abadi Extra Light" panose="020B0604020202020204" pitchFamily="34" charset="0"/>
              </a:rPr>
              <a:t>El intento de </a:t>
            </a:r>
            <a:r>
              <a:rPr lang="es-ES" dirty="0">
                <a:solidFill>
                  <a:srgbClr val="FF0000"/>
                </a:solidFill>
                <a:latin typeface="Abadi Extra Light" panose="020B0604020202020204" pitchFamily="34" charset="0"/>
              </a:rPr>
              <a:t>reafirmación de los pilares del Antiguo Régimen </a:t>
            </a:r>
            <a:r>
              <a:rPr lang="es-ES" dirty="0">
                <a:latin typeface="Abadi Extra Light" panose="020B0604020202020204" pitchFamily="34" charset="0"/>
              </a:rPr>
              <a:t>que se asentaban en el </a:t>
            </a:r>
            <a:r>
              <a:rPr lang="es-ES" dirty="0">
                <a:solidFill>
                  <a:srgbClr val="FF0000"/>
                </a:solidFill>
                <a:latin typeface="Abadi Extra Light" panose="020B0604020202020204" pitchFamily="34" charset="0"/>
              </a:rPr>
              <a:t>absolutismo monárquico </a:t>
            </a:r>
            <a:r>
              <a:rPr lang="es-ES" dirty="0">
                <a:latin typeface="Abadi Extra Light" panose="020B0604020202020204" pitchFamily="34" charset="0"/>
              </a:rPr>
              <a:t>y la </a:t>
            </a:r>
            <a:r>
              <a:rPr lang="es-ES" dirty="0">
                <a:solidFill>
                  <a:srgbClr val="FF0000"/>
                </a:solidFill>
                <a:latin typeface="Abadi Extra Light" panose="020B0604020202020204" pitchFamily="34" charset="0"/>
              </a:rPr>
              <a:t>preponderancia socioeconómica de los viejos grupos privilegiados.</a:t>
            </a:r>
            <a:br>
              <a:rPr lang="es-ES" dirty="0">
                <a:latin typeface="Abadi Extra Light" panose="020B0604020202020204" pitchFamily="34" charset="0"/>
              </a:rPr>
            </a:br>
            <a:r>
              <a:rPr lang="es-ES" dirty="0">
                <a:latin typeface="Abadi Extra Light" panose="020B0604020202020204" pitchFamily="34" charset="0"/>
              </a:rPr>
              <a:t>Las potencias más interesadas</a:t>
            </a:r>
            <a:r>
              <a:rPr lang="es-ES" b="1" dirty="0">
                <a:latin typeface="Abadi Extra Light" panose="020B0604020202020204" pitchFamily="34" charset="0"/>
              </a:rPr>
              <a:t> </a:t>
            </a:r>
            <a:r>
              <a:rPr lang="es-ES" dirty="0">
                <a:latin typeface="Abadi Extra Light" panose="020B0604020202020204" pitchFamily="34" charset="0"/>
              </a:rPr>
              <a:t>en la vuelta al pasado fueron </a:t>
            </a:r>
            <a:r>
              <a:rPr lang="es-ES" b="1" dirty="0">
                <a:latin typeface="Abadi Extra Light" panose="020B0604020202020204" pitchFamily="34" charset="0"/>
              </a:rPr>
              <a:t>Austria </a:t>
            </a:r>
            <a:r>
              <a:rPr lang="es-ES" dirty="0">
                <a:latin typeface="Abadi Extra Light" panose="020B0604020202020204" pitchFamily="34" charset="0"/>
              </a:rPr>
              <a:t>(</a:t>
            </a:r>
            <a:r>
              <a:rPr lang="es-ES" dirty="0" err="1">
                <a:latin typeface="Abadi Extra Light" panose="020B0604020202020204" pitchFamily="34" charset="0"/>
              </a:rPr>
              <a:t>Metternich</a:t>
            </a:r>
            <a:r>
              <a:rPr lang="es-ES" dirty="0">
                <a:latin typeface="Abadi Extra Light" panose="020B0604020202020204" pitchFamily="34" charset="0"/>
              </a:rPr>
              <a:t>) y </a:t>
            </a:r>
            <a:r>
              <a:rPr lang="es-ES" b="1" dirty="0">
                <a:latin typeface="Abadi Extra Light" panose="020B0604020202020204" pitchFamily="34" charset="0"/>
              </a:rPr>
              <a:t>Rusia</a:t>
            </a:r>
            <a:r>
              <a:rPr lang="es-ES" dirty="0">
                <a:latin typeface="Abadi Extra Light" panose="020B0604020202020204" pitchFamily="34" charset="0"/>
              </a:rPr>
              <a:t> (Alejandro I), que se apoyaron en otras como </a:t>
            </a:r>
            <a:r>
              <a:rPr lang="es-ES" b="1" dirty="0">
                <a:latin typeface="Abadi Extra Light" panose="020B0604020202020204" pitchFamily="34" charset="0"/>
              </a:rPr>
              <a:t>España</a:t>
            </a:r>
            <a:r>
              <a:rPr lang="es-ES" dirty="0">
                <a:latin typeface="Abadi Extra Light" panose="020B0604020202020204" pitchFamily="34" charset="0"/>
              </a:rPr>
              <a:t> y </a:t>
            </a:r>
            <a:r>
              <a:rPr lang="es-ES" b="1" dirty="0">
                <a:latin typeface="Abadi Extra Light" panose="020B0604020202020204" pitchFamily="34" charset="0"/>
              </a:rPr>
              <a:t>Prusia. Francia </a:t>
            </a:r>
            <a:r>
              <a:rPr lang="es-ES" dirty="0">
                <a:latin typeface="Abadi Extra Light" panose="020B0604020202020204" pitchFamily="34" charset="0"/>
              </a:rPr>
              <a:t>participó en menor medida en esta política. En cuanto a </a:t>
            </a:r>
            <a:r>
              <a:rPr lang="es-ES" b="1" dirty="0">
                <a:latin typeface="Abadi Extra Light" panose="020B0604020202020204" pitchFamily="34" charset="0"/>
              </a:rPr>
              <a:t>Gran Bretaña,</a:t>
            </a:r>
            <a:r>
              <a:rPr lang="es-ES" dirty="0">
                <a:latin typeface="Abadi Extra Light" panose="020B0604020202020204" pitchFamily="34" charset="0"/>
              </a:rPr>
              <a:t> no secundó las tesis absolutistas.</a:t>
            </a:r>
          </a:p>
          <a:p>
            <a:pPr>
              <a:lnSpc>
                <a:spcPct val="120000"/>
              </a:lnSpc>
            </a:pPr>
            <a:r>
              <a:rPr lang="es-ES" dirty="0">
                <a:latin typeface="Abadi Extra Light" panose="020B0604020202020204" pitchFamily="34" charset="0"/>
              </a:rPr>
              <a:t>La creación de un </a:t>
            </a:r>
            <a:r>
              <a:rPr lang="es-ES" b="1" dirty="0">
                <a:solidFill>
                  <a:srgbClr val="FF0000"/>
                </a:solidFill>
                <a:latin typeface="Abadi Extra Light" panose="020B0604020202020204" pitchFamily="34" charset="0"/>
              </a:rPr>
              <a:t>ambiente contrarrevolucionario</a:t>
            </a:r>
            <a:r>
              <a:rPr lang="es-ES" dirty="0">
                <a:latin typeface="Abadi Extra Light" panose="020B0604020202020204" pitchFamily="34" charset="0"/>
              </a:rPr>
              <a:t> que negaba la limitación de poder de los monarcas e impedía la libertad de reunión y de expresión, al tiempo que coaccionaba los derechos de los ciudadanos conseguidos a raíz de la Revolución.</a:t>
            </a:r>
          </a:p>
          <a:p>
            <a:pPr>
              <a:lnSpc>
                <a:spcPct val="120000"/>
              </a:lnSpc>
            </a:pPr>
            <a:r>
              <a:rPr lang="es-ES" dirty="0">
                <a:latin typeface="Abadi Extra Light" panose="020B0604020202020204" pitchFamily="34" charset="0"/>
              </a:rPr>
              <a:t>La identificación con una </a:t>
            </a:r>
            <a:r>
              <a:rPr lang="es-ES" b="1" dirty="0">
                <a:solidFill>
                  <a:srgbClr val="FF0000"/>
                </a:solidFill>
                <a:latin typeface="Abadi Extra Light" panose="020B0604020202020204" pitchFamily="34" charset="0"/>
              </a:rPr>
              <a:t>cultura romántica</a:t>
            </a:r>
            <a:r>
              <a:rPr lang="es-ES" dirty="0">
                <a:latin typeface="Abadi Extra Light" panose="020B0604020202020204" pitchFamily="34" charset="0"/>
              </a:rPr>
              <a:t> que sobreestimaba los </a:t>
            </a:r>
            <a:r>
              <a:rPr lang="es-ES" b="1" dirty="0">
                <a:latin typeface="Abadi Extra Light" panose="020B0604020202020204" pitchFamily="34" charset="0"/>
              </a:rPr>
              <a:t>modelos</a:t>
            </a:r>
            <a:r>
              <a:rPr lang="es-ES" dirty="0">
                <a:latin typeface="Abadi Extra Light" panose="020B0604020202020204" pitchFamily="34" charset="0"/>
              </a:rPr>
              <a:t> y</a:t>
            </a:r>
            <a:r>
              <a:rPr lang="es-ES" b="1" dirty="0">
                <a:latin typeface="Abadi Extra Light" panose="020B0604020202020204" pitchFamily="34" charset="0"/>
              </a:rPr>
              <a:t> valores</a:t>
            </a:r>
            <a:r>
              <a:rPr lang="es-ES" dirty="0">
                <a:latin typeface="Abadi Extra Light" panose="020B0604020202020204" pitchFamily="34" charset="0"/>
              </a:rPr>
              <a:t> de la </a:t>
            </a:r>
            <a:r>
              <a:rPr lang="es-ES" i="1" dirty="0">
                <a:latin typeface="Abadi Extra Light" panose="020B0604020202020204" pitchFamily="34" charset="0"/>
              </a:rPr>
              <a:t>Edad Media</a:t>
            </a:r>
            <a:r>
              <a:rPr lang="es-ES" dirty="0">
                <a:latin typeface="Abadi Extra Light" panose="020B0604020202020204" pitchFamily="34" charset="0"/>
              </a:rPr>
              <a:t> y la </a:t>
            </a:r>
            <a:r>
              <a:rPr lang="es-ES" i="1" dirty="0">
                <a:latin typeface="Abadi Extra Light" panose="020B0604020202020204" pitchFamily="34" charset="0"/>
              </a:rPr>
              <a:t>tradición</a:t>
            </a:r>
            <a:r>
              <a:rPr lang="es-ES" dirty="0">
                <a:latin typeface="Abadi Extra Light" panose="020B0604020202020204" pitchFamily="34" charset="0"/>
              </a:rPr>
              <a:t> expresados a través de un arte y una literatura que alentaba lo </a:t>
            </a:r>
            <a:r>
              <a:rPr lang="es-ES" b="1" dirty="0">
                <a:latin typeface="Abadi Extra Light" panose="020B0604020202020204" pitchFamily="34" charset="0"/>
              </a:rPr>
              <a:t>irracional</a:t>
            </a:r>
            <a:r>
              <a:rPr lang="es-ES" dirty="0">
                <a:latin typeface="Abadi Extra Light" panose="020B0604020202020204" pitchFamily="34" charset="0"/>
              </a:rPr>
              <a:t> y subjetivo frente a la lógica de la Ilustración y el enciclopedismo.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396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ED18C4-67E3-43CE-9EC7-3809C35EE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E714BB-FFC1-4759-9828-5B89BFD7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0541FA-C333-41B0-AC8A-A3423BC4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31604E-5F4D-4806-BAD7-BB3EAC8C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28" y="1112108"/>
            <a:ext cx="3754169" cy="4638936"/>
          </a:xfrm>
        </p:spPr>
        <p:txBody>
          <a:bodyPr anchor="t">
            <a:normAutofit/>
          </a:bodyPr>
          <a:lstStyle/>
          <a:p>
            <a:pPr algn="ctr"/>
            <a:r>
              <a:rPr lang="es-ES" sz="4000" dirty="0">
                <a:solidFill>
                  <a:srgbClr val="FFFFFF"/>
                </a:solidFill>
              </a:rPr>
              <a:t>PRINCIPIOS QUE SE APLICAN EN EL CONGRESO DE VIENA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FF9E49-AA91-465C-8A14-2A4A4BF0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415" y="1112108"/>
            <a:ext cx="6260157" cy="4638936"/>
          </a:xfrm>
        </p:spPr>
        <p:txBody>
          <a:bodyPr>
            <a:normAutofit/>
          </a:bodyPr>
          <a:lstStyle/>
          <a:p>
            <a:r>
              <a:rPr lang="es-ES" b="1" dirty="0"/>
              <a:t>CONSAGRAR LA MONARQUÍA ABSOLUTA MEDIANTE:</a:t>
            </a:r>
          </a:p>
          <a:p>
            <a:endParaRPr lang="es-ES" b="1" dirty="0"/>
          </a:p>
          <a:p>
            <a:r>
              <a:rPr lang="es-ES" b="1" dirty="0"/>
              <a:t>LEGITIMIDAD</a:t>
            </a:r>
          </a:p>
          <a:p>
            <a:endParaRPr lang="es-ES" b="1" dirty="0"/>
          </a:p>
          <a:p>
            <a:r>
              <a:rPr lang="es-ES" b="1" dirty="0"/>
              <a:t>-PATRIMONIAL</a:t>
            </a:r>
          </a:p>
          <a:p>
            <a:endParaRPr lang="es-ES" b="1" dirty="0"/>
          </a:p>
          <a:p>
            <a:r>
              <a:rPr lang="es-ES" b="1" dirty="0"/>
              <a:t>-EQUILIBRIO</a:t>
            </a:r>
          </a:p>
          <a:p>
            <a:endParaRPr lang="es-ES" b="1" dirty="0"/>
          </a:p>
          <a:p>
            <a:r>
              <a:rPr lang="es-ES" b="1" dirty="0"/>
              <a:t>-INTERVENCIONISMO: (SANTA ALIZANZA)</a:t>
            </a:r>
          </a:p>
          <a:p>
            <a:endParaRPr lang="es-ES" b="1" dirty="0"/>
          </a:p>
          <a:p>
            <a:r>
              <a:rPr lang="es-ES" b="1" dirty="0"/>
              <a:t>(En Francia se instauró una monarquía constitucional en la figura de Luis XVIII- Carta Otorgada (1814)</a:t>
            </a:r>
          </a:p>
        </p:txBody>
      </p:sp>
    </p:spTree>
    <p:extLst>
      <p:ext uri="{BB962C8B-B14F-4D97-AF65-F5344CB8AC3E}">
        <p14:creationId xmlns:p14="http://schemas.microsoft.com/office/powerpoint/2010/main" val="60392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EA67D-F8D4-445A-862D-44285B31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364" y="272302"/>
            <a:ext cx="2432304" cy="1645920"/>
          </a:xfrm>
        </p:spPr>
        <p:txBody>
          <a:bodyPr/>
          <a:lstStyle/>
          <a:p>
            <a:pPr algn="ctr"/>
            <a:r>
              <a:rPr lang="es-ES" dirty="0"/>
              <a:t>CONGRESO DE VIENA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986027-7296-4249-A92C-C21423DB7139}"/>
              </a:ext>
            </a:extLst>
          </p:cNvPr>
          <p:cNvSpPr/>
          <p:nvPr/>
        </p:nvSpPr>
        <p:spPr>
          <a:xfrm>
            <a:off x="206189" y="272302"/>
            <a:ext cx="8238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Se configuró un nuevo mapa de Europa</a:t>
            </a:r>
          </a:p>
          <a:p>
            <a:pPr algn="just"/>
            <a:r>
              <a:rPr lang="es-ES" dirty="0">
                <a:solidFill>
                  <a:srgbClr val="000000"/>
                </a:solidFill>
                <a:latin typeface="Abadi" panose="020B0604020104020204" pitchFamily="34" charset="0"/>
              </a:rPr>
              <a:t>En la reordenación de las fronteras, que habían sido alteradas por las conquistas napoleónicas, no se tuvieron en cuenta las aspiraciones </a:t>
            </a:r>
            <a:r>
              <a:rPr lang="es-ES" b="1" dirty="0">
                <a:solidFill>
                  <a:srgbClr val="000000"/>
                </a:solidFill>
                <a:latin typeface="Abadi" panose="020B0604020104020204" pitchFamily="34" charset="0"/>
              </a:rPr>
              <a:t>nacionalistas</a:t>
            </a:r>
            <a:r>
              <a:rPr lang="es-ES" dirty="0">
                <a:solidFill>
                  <a:srgbClr val="000000"/>
                </a:solidFill>
                <a:latin typeface="Abadi" panose="020B0604020104020204" pitchFamily="34" charset="0"/>
              </a:rPr>
              <a:t>, tampoco los derechos de algunos </a:t>
            </a:r>
            <a:r>
              <a:rPr lang="es-ES" b="1" dirty="0">
                <a:solidFill>
                  <a:srgbClr val="000000"/>
                </a:solidFill>
                <a:latin typeface="Abadi" panose="020B0604020104020204" pitchFamily="34" charset="0"/>
              </a:rPr>
              <a:t>príncipes</a:t>
            </a:r>
            <a:r>
              <a:rPr lang="es-ES" dirty="0">
                <a:solidFill>
                  <a:srgbClr val="000000"/>
                </a:solidFill>
                <a:latin typeface="Abadi" panose="020B0604020104020204" pitchFamily="34" charset="0"/>
              </a:rPr>
              <a:t> que habían sido despojados de sus tronos por los franceses en años precedentes.</a:t>
            </a:r>
          </a:p>
          <a:p>
            <a:pPr algn="just"/>
            <a:endParaRPr lang="es-ES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4D6D7DF-5B26-4709-ADB5-AE92E5346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75598"/>
              </p:ext>
            </p:extLst>
          </p:nvPr>
        </p:nvGraphicFramePr>
        <p:xfrm>
          <a:off x="322729" y="2160495"/>
          <a:ext cx="7741856" cy="4453582"/>
        </p:xfrm>
        <a:graphic>
          <a:graphicData uri="http://schemas.openxmlformats.org/drawingml/2006/table">
            <a:tbl>
              <a:tblPr/>
              <a:tblGrid>
                <a:gridCol w="7741856">
                  <a:extLst>
                    <a:ext uri="{9D8B030D-6E8A-4147-A177-3AD203B41FA5}">
                      <a16:colId xmlns:a16="http://schemas.microsoft.com/office/drawing/2014/main" val="1165278076"/>
                    </a:ext>
                  </a:extLst>
                </a:gridCol>
              </a:tblGrid>
              <a:tr h="4312022">
                <a:tc>
                  <a:txBody>
                    <a:bodyPr/>
                    <a:lstStyle/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latin typeface="Abadi" panose="020B0604020104020204" pitchFamily="34" charset="0"/>
                        </a:rPr>
                        <a:t>Santa Alianza: Rusia, Prusia y Austria. Mantener valor del absolutismo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latin typeface="Abadi" panose="020B0604020104020204" pitchFamily="34" charset="0"/>
                        </a:rPr>
                        <a:t>Cuádruple Alianza: (Santa alianza +GB). Tiene como misión mantener el status quo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endParaRPr lang="es-ES" sz="1600" b="1" dirty="0">
                        <a:solidFill>
                          <a:srgbClr val="FF0000"/>
                        </a:solidFill>
                        <a:latin typeface="Abadi" panose="020B0604020104020204" pitchFamily="34" charset="0"/>
                      </a:endParaRP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badi" panose="020B0604020104020204" pitchFamily="34" charset="0"/>
                        </a:rPr>
                        <a:t>MAPA EUROPEO: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Todos los monarcas  italianos a los Napoleón había despajado del trono, lo recuperan.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-El Reino Unido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, se anexiona Malta y de algunas islas griegas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Suecia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 controla Noruega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Rusia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 obtuvo, entre otros, el control de gran parte de </a:t>
                      </a:r>
                      <a:r>
                        <a:rPr lang="es-ES" sz="1600" i="1" dirty="0">
                          <a:latin typeface="Abadi" panose="020B0604020104020204" pitchFamily="34" charset="0"/>
                        </a:rPr>
                        <a:t>Polonia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 y la anexión de </a:t>
                      </a:r>
                      <a:r>
                        <a:rPr lang="es-ES" sz="1600" i="1" dirty="0">
                          <a:latin typeface="Abadi" panose="020B0604020104020204" pitchFamily="34" charset="0"/>
                        </a:rPr>
                        <a:t>Finlandia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.</a:t>
                      </a:r>
                    </a:p>
                    <a:p>
                      <a:pPr algn="just"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 Bélgica 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se une a Holanda y forman el reino de los Países Bajos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Austria: se hizo con el norte de Italia (Véneto-</a:t>
                      </a:r>
                      <a:r>
                        <a:rPr lang="es-ES" sz="1600" b="1" dirty="0" err="1">
                          <a:latin typeface="Abadi" panose="020B0604020104020204" pitchFamily="34" charset="0"/>
                        </a:rPr>
                        <a:t>Lombardia</a:t>
                      </a:r>
                      <a:r>
                        <a:rPr lang="es-ES" sz="1600" b="1" dirty="0">
                          <a:latin typeface="Abadi" panose="020B0604020104020204" pitchFamily="34" charset="0"/>
                        </a:rPr>
                        <a:t> y Dalmacia (costa dálmata)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  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Prusia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 recibió </a:t>
                      </a:r>
                      <a:r>
                        <a:rPr lang="es-ES" sz="1600" i="1" dirty="0">
                          <a:latin typeface="Abadi" panose="020B0604020104020204" pitchFamily="34" charset="0"/>
                        </a:rPr>
                        <a:t>Renania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, Westfalia y </a:t>
                      </a:r>
                      <a:r>
                        <a:rPr lang="es-ES" sz="1600" i="1" dirty="0">
                          <a:latin typeface="Abadi" panose="020B0604020104020204" pitchFamily="34" charset="0"/>
                        </a:rPr>
                        <a:t>Sajonia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.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Dinamarca 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perdió Noruega y adquirió los ducados de </a:t>
                      </a:r>
                      <a:r>
                        <a:rPr lang="es-ES" sz="1600" dirty="0" err="1">
                          <a:latin typeface="Abadi" panose="020B0604020104020204" pitchFamily="34" charset="0"/>
                        </a:rPr>
                        <a:t>Scheswig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 y Holstein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badi" panose="020B0604020104020204" pitchFamily="34" charset="0"/>
                        </a:rPr>
                        <a:t>Creación de la </a:t>
                      </a:r>
                      <a:r>
                        <a:rPr lang="es-ES" sz="1600" b="1" dirty="0">
                          <a:latin typeface="Abadi" panose="020B0604020104020204" pitchFamily="34" charset="0"/>
                        </a:rPr>
                        <a:t>Confederación Germánica 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(39 estados). </a:t>
                      </a:r>
                      <a:r>
                        <a:rPr lang="es-ES" sz="1600" b="1" dirty="0">
                          <a:latin typeface="Abadi" panose="020B0604020104020204" pitchFamily="34" charset="0"/>
                        </a:rPr>
                        <a:t>Austria vs Prusia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latin typeface="Abadi" panose="020B0604020104020204" pitchFamily="34" charset="0"/>
                        </a:rPr>
                        <a:t>Francia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, tras el </a:t>
                      </a:r>
                      <a:r>
                        <a:rPr lang="es-ES" sz="1600" i="1" dirty="0">
                          <a:latin typeface="Abadi" panose="020B0604020104020204" pitchFamily="34" charset="0"/>
                        </a:rPr>
                        <a:t>"Imperio de los Cien Días"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 y el definitivo destierro de </a:t>
                      </a:r>
                      <a:r>
                        <a:rPr lang="es-ES" sz="1600" u="none" strike="noStrike" dirty="0">
                          <a:solidFill>
                            <a:srgbClr val="990000"/>
                          </a:solidFill>
                          <a:effectLst/>
                          <a:latin typeface="Abadi" panose="020B0604020104020204" pitchFamily="34" charset="0"/>
                        </a:rPr>
                        <a:t>Napoleón 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en Santa Elena fue rodeada de </a:t>
                      </a:r>
                      <a:r>
                        <a:rPr lang="es-ES" sz="1600" u="none" strike="noStrike" dirty="0">
                          <a:solidFill>
                            <a:srgbClr val="990000"/>
                          </a:solidFill>
                          <a:effectLst/>
                          <a:latin typeface="Abadi" panose="020B0604020104020204" pitchFamily="34" charset="0"/>
                        </a:rPr>
                        <a:t>"estados-tapón“ </a:t>
                      </a:r>
                      <a:r>
                        <a:rPr lang="es-ES" sz="1600" dirty="0">
                          <a:latin typeface="Abadi" panose="020B0604020104020204" pitchFamily="34" charset="0"/>
                        </a:rPr>
                        <a:t>con el objeto de evitar el posible renacimiento de su expansionismo. Entre éstos destacó el de los Países Bajos y Bélgica.</a:t>
                      </a:r>
                    </a:p>
                  </a:txBody>
                  <a:tcPr marL="64463" marR="64463" marT="32231" marB="322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39564"/>
                  </a:ext>
                </a:extLst>
              </a:tr>
            </a:tbl>
          </a:graphicData>
        </a:graphic>
      </p:graphicFrame>
      <p:pic>
        <p:nvPicPr>
          <p:cNvPr id="1028" name="Picture 4" descr="http://www.claseshistoria.com/revolucionesburguesas/imagenes/%2Bcongresoviena.jpg">
            <a:extLst>
              <a:ext uri="{FF2B5EF4-FFF2-40B4-BE49-F238E27FC236}">
                <a16:creationId xmlns:a16="http://schemas.microsoft.com/office/drawing/2014/main" id="{29DC2D87-1608-453C-A752-4687A124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411506"/>
            <a:ext cx="36480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3CB1B-181C-4726-AA69-EB872198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01" y="0"/>
            <a:ext cx="2895600" cy="1645920"/>
          </a:xfrm>
        </p:spPr>
        <p:txBody>
          <a:bodyPr/>
          <a:lstStyle/>
          <a:p>
            <a:r>
              <a:rPr lang="es-ES" sz="2400" dirty="0"/>
              <a:t>EUROPA NAPOLEÓNICA</a:t>
            </a:r>
            <a:br>
              <a:rPr lang="es-ES" sz="2400" dirty="0"/>
            </a:br>
            <a:r>
              <a:rPr lang="es-ES" sz="2400" dirty="0"/>
              <a:t>1804-1815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1DD564-7F2B-45F0-873E-63ECF8DEB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7856" y="246845"/>
            <a:ext cx="8531352" cy="6382512"/>
          </a:xfrm>
        </p:spPr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8D6223-A8D8-4ACC-B5B4-350CA39096B5}"/>
              </a:ext>
            </a:extLst>
          </p:cNvPr>
          <p:cNvSpPr txBox="1"/>
          <p:nvPr/>
        </p:nvSpPr>
        <p:spPr>
          <a:xfrm>
            <a:off x="2109995" y="3246471"/>
            <a:ext cx="4507410" cy="38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1026" name="Picture 2" descr="BLOG DE HISTORIA DEL MUNDO CONTEMPORÁNEO: EL IMPERIO NAPOLEÓNICO. Esquema,  cronología y mapa histórico-político">
            <a:extLst>
              <a:ext uri="{FF2B5EF4-FFF2-40B4-BE49-F238E27FC236}">
                <a16:creationId xmlns:a16="http://schemas.microsoft.com/office/drawing/2014/main" id="{A3F66703-7BD2-4CEE-A039-E8C9C15A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" y="322126"/>
            <a:ext cx="8469109" cy="621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48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092D90-6F44-4A37-9E97-DAB92CCF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6812" y="1884218"/>
            <a:ext cx="2608788" cy="1544782"/>
          </a:xfrm>
        </p:spPr>
        <p:txBody>
          <a:bodyPr anchor="b">
            <a:noAutofit/>
          </a:bodyPr>
          <a:lstStyle/>
          <a:p>
            <a:pPr algn="ctr"/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br>
              <a:rPr lang="es-ES" sz="3200" dirty="0">
                <a:solidFill>
                  <a:srgbClr val="FFFFFF"/>
                </a:solidFill>
              </a:rPr>
            </a:br>
            <a:r>
              <a:rPr lang="es-ES" sz="3200" dirty="0">
                <a:solidFill>
                  <a:srgbClr val="FFFFFF"/>
                </a:solidFill>
              </a:rPr>
              <a:t>EUROPA TRAS EL CONGRESO DE VIENA </a:t>
            </a:r>
            <a:br>
              <a:rPr lang="es-ES" sz="3200" dirty="0">
                <a:solidFill>
                  <a:srgbClr val="FFFFFF"/>
                </a:solidFill>
              </a:rPr>
            </a:br>
            <a:r>
              <a:rPr lang="es-ES" sz="3200" dirty="0">
                <a:solidFill>
                  <a:srgbClr val="FFFFFF"/>
                </a:solidFill>
              </a:rPr>
              <a:t>1815</a:t>
            </a:r>
          </a:p>
        </p:txBody>
      </p:sp>
      <p:pic>
        <p:nvPicPr>
          <p:cNvPr id="1026" name="Picture 2" descr="Resultado de imagen de europa tras el congreso de viena">
            <a:extLst>
              <a:ext uri="{FF2B5EF4-FFF2-40B4-BE49-F238E27FC236}">
                <a16:creationId xmlns:a16="http://schemas.microsoft.com/office/drawing/2014/main" id="{51396262-9BA0-41D3-A98C-0EF6E93C5F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211799"/>
            <a:ext cx="8531352" cy="63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6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4F889E0D-870A-4B62-874B-8D278531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35" y="194310"/>
            <a:ext cx="7661930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6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Resultado de imagen de europa tras el congreso de viena">
            <a:extLst>
              <a:ext uri="{FF2B5EF4-FFF2-40B4-BE49-F238E27FC236}">
                <a16:creationId xmlns:a16="http://schemas.microsoft.com/office/drawing/2014/main" id="{832D8769-2E5F-4D92-868A-3F25092E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3" y="1741309"/>
            <a:ext cx="5294716" cy="33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0FE39610-995E-4B29-975D-3177FD4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3" y="1741309"/>
            <a:ext cx="5294715" cy="337538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933B62-6BA4-4896-87A3-4E9B8368B67A}"/>
              </a:ext>
            </a:extLst>
          </p:cNvPr>
          <p:cNvSpPr txBox="1"/>
          <p:nvPr/>
        </p:nvSpPr>
        <p:spPr>
          <a:xfrm>
            <a:off x="1154430" y="5474970"/>
            <a:ext cx="436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Tratado de Utrecht 1713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329A49-98DA-46E9-B114-32148FAC1358}"/>
              </a:ext>
            </a:extLst>
          </p:cNvPr>
          <p:cNvSpPr txBox="1"/>
          <p:nvPr/>
        </p:nvSpPr>
        <p:spPr>
          <a:xfrm>
            <a:off x="6388194" y="5412084"/>
            <a:ext cx="529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Congreso de </a:t>
            </a:r>
            <a:r>
              <a:rPr lang="es-ES"/>
              <a:t>Viena 1815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15560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775</Words>
  <Application>Microsoft Office PowerPoint</Application>
  <PresentationFormat>Panorámica</PresentationFormat>
  <Paragraphs>53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Abadi</vt:lpstr>
      <vt:lpstr>Abadi Extra Light</vt:lpstr>
      <vt:lpstr>Arial</vt:lpstr>
      <vt:lpstr>Calibri</vt:lpstr>
      <vt:lpstr>Calibri Light</vt:lpstr>
      <vt:lpstr>Century Gothic</vt:lpstr>
      <vt:lpstr>Garamond</vt:lpstr>
      <vt:lpstr>Wingdings 2</vt:lpstr>
      <vt:lpstr>HDOfficeLightV0</vt:lpstr>
      <vt:lpstr>Savon</vt:lpstr>
      <vt:lpstr>  RESTAURACIÓN Y REVOLUCIONES LIBERALES</vt:lpstr>
      <vt:lpstr>LA RESTAURACIÓN Y EL CONGRESO DE VIENA </vt:lpstr>
      <vt:lpstr>LA RESTAURACIÓN Y EL CONGRESO DE VIENA </vt:lpstr>
      <vt:lpstr>PRINCIPIOS QUE SE APLICAN EN EL CONGRESO DE VIENA</vt:lpstr>
      <vt:lpstr>CONGRESO DE VIENA</vt:lpstr>
      <vt:lpstr>EUROPA NAPOLEÓNICA 1804-1815</vt:lpstr>
      <vt:lpstr>                               EUROPA TRAS EL CONGRESO DE VIENA  1815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RESTAURACIÓN Y REVOLUCIONES LIBERALES</dc:title>
  <dc:creator>Ana</dc:creator>
  <cp:lastModifiedBy>Ana</cp:lastModifiedBy>
  <cp:revision>45</cp:revision>
  <dcterms:created xsi:type="dcterms:W3CDTF">2018-10-21T16:35:55Z</dcterms:created>
  <dcterms:modified xsi:type="dcterms:W3CDTF">2021-10-18T07:15:41Z</dcterms:modified>
</cp:coreProperties>
</file>