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539" r:id="rId5"/>
    <p:sldId id="567" r:id="rId6"/>
    <p:sldId id="562" r:id="rId7"/>
    <p:sldId id="563" r:id="rId8"/>
    <p:sldId id="571" r:id="rId9"/>
    <p:sldId id="564" r:id="rId10"/>
    <p:sldId id="573" r:id="rId11"/>
    <p:sldId id="257" r:id="rId12"/>
    <p:sldId id="572" r:id="rId13"/>
    <p:sldId id="557" r:id="rId14"/>
    <p:sldId id="576" r:id="rId15"/>
    <p:sldId id="558" r:id="rId16"/>
    <p:sldId id="561" r:id="rId17"/>
    <p:sldId id="565" r:id="rId18"/>
    <p:sldId id="569" r:id="rId19"/>
    <p:sldId id="570" r:id="rId20"/>
    <p:sldId id="578" r:id="rId21"/>
    <p:sldId id="579" r:id="rId22"/>
    <p:sldId id="577" r:id="rId23"/>
    <p:sldId id="580" r:id="rId24"/>
    <p:sldId id="582" r:id="rId25"/>
    <p:sldId id="583" r:id="rId26"/>
    <p:sldId id="584" r:id="rId27"/>
    <p:sldId id="581" r:id="rId28"/>
    <p:sldId id="585" r:id="rId29"/>
    <p:sldId id="586" r:id="rId30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112" d="100"/>
          <a:sy n="112" d="100"/>
        </p:scale>
        <p:origin x="55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492FDDB8-9CC4-4C8A-83DF-0F91F8E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5FA279-CBCE-4F39-B095-B2ABAE6CC4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F3EECF-851F-4F66-B719-5E0394EA0EF3}" type="datetime1">
              <a:rPr lang="es-ES" smtClean="0"/>
              <a:pPr rtl="0"/>
              <a:t>30/03/2022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CC949D-5BAB-4E39-8E0B-64D5D6F377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1A72378C-27B4-40DC-91D7-70C358C82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83824B-BCCD-4CC8-B0D1-87ED5DB3605A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507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7EF58-A33B-4B03-98E7-309E40ED8B18}" type="datetime1">
              <a:rPr lang="es-ES" smtClean="0"/>
              <a:pPr/>
              <a:t>30/03/2022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C3B2649-7BD8-4005-A99E-30D13769A8BD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03401A8-3220-413E-B964-4A8659985FD3}" type="slidenum">
              <a:rPr lang="es-ES" smtClean="0"/>
              <a:pPr rtl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14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571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9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75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921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4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69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93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31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48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6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25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C3B2649-7BD8-4005-A99E-30D13769A8BD}" type="slidenum">
              <a:rPr lang="es-ES" smtClean="0"/>
              <a:pPr rtl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08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Título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839336"/>
            <a:ext cx="4123899" cy="3475513"/>
          </a:xfrm>
        </p:spPr>
        <p:txBody>
          <a:bodyPr rtlCol="0" anchor="ctr">
            <a:normAutofit/>
          </a:bodyPr>
          <a:lstStyle>
            <a:lvl1pPr>
              <a:defRPr sz="5200"/>
            </a:lvl1pPr>
          </a:lstStyle>
          <a:p>
            <a:pPr algn="l" rtl="0"/>
            <a:r>
              <a:rPr lang="es-ES" sz="4800" noProof="0"/>
              <a:t>Haga clic para agregar un título</a:t>
            </a:r>
          </a:p>
        </p:txBody>
      </p:sp>
      <p:sp>
        <p:nvSpPr>
          <p:cNvPr id="9" name="Subtítulo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70807"/>
            <a:ext cx="4123899" cy="1524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algn="l" rtl="0"/>
            <a:r>
              <a:rPr lang="es-ES" noProof="0"/>
              <a:t>Haga clic para agregar un subtítulo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0008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mna de conteni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6384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7480"/>
            <a:ext cx="2971800" cy="606026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401568"/>
            <a:ext cx="2971800" cy="2449645"/>
          </a:xfrm>
        </p:spPr>
        <p:txBody>
          <a:bodyPr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D13F3BC3-6D4F-4A91-9397-DEB976DF5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2292" y="2697480"/>
            <a:ext cx="2971800" cy="606026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A336BAA8-288D-4A65-AF12-E44ED08AF8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2292" y="3401568"/>
            <a:ext cx="2971800" cy="2449645"/>
          </a:xfrm>
        </p:spPr>
        <p:txBody>
          <a:bodyPr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98867" y="2697480"/>
            <a:ext cx="2971800" cy="606026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98867" y="3401568"/>
            <a:ext cx="2971800" cy="2449645"/>
          </a:xfrm>
        </p:spPr>
        <p:txBody>
          <a:bodyPr rtlCol="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427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 useBgFill="1">
        <p:nvSpPr>
          <p:cNvPr id="6" name="Rectángulo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0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Título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7" name="Marcador de posición de imagen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contenido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312882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013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ángulo 11">
            <a:extLst>
              <a:ext uri="{FF2B5EF4-FFF2-40B4-BE49-F238E27FC236}">
                <a16:creationId xmlns:a16="http://schemas.microsoft.com/office/drawing/2014/main" id="{A53A25B7-A924-4C03-8022-000A9EA88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E3A68D8-CB71-4A41-B029-626BD6912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9524"/>
            <a:ext cx="12192000" cy="6105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rgbClr val="FCEA37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 useBgFill="1">
        <p:nvSpPr>
          <p:cNvPr id="14" name="Forma libre: Forma 13">
            <a:extLst>
              <a:ext uri="{FF2B5EF4-FFF2-40B4-BE49-F238E27FC236}">
                <a16:creationId xmlns:a16="http://schemas.microsoft.com/office/drawing/2014/main" id="{9ECFC55D-2CEE-47A4-9ACA-D6C78D236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9523"/>
            <a:ext cx="11430001" cy="6105523"/>
          </a:xfrm>
          <a:custGeom>
            <a:avLst/>
            <a:gdLst>
              <a:gd name="connsiteX0" fmla="*/ 0 w 11430001"/>
              <a:gd name="connsiteY0" fmla="*/ 0 h 6105523"/>
              <a:gd name="connsiteX1" fmla="*/ 7874003 w 11430001"/>
              <a:gd name="connsiteY1" fmla="*/ 0 h 6105523"/>
              <a:gd name="connsiteX2" fmla="*/ 7874003 w 11430001"/>
              <a:gd name="connsiteY2" fmla="*/ 771522 h 6105523"/>
              <a:gd name="connsiteX3" fmla="*/ 11430001 w 11430001"/>
              <a:gd name="connsiteY3" fmla="*/ 771522 h 6105523"/>
              <a:gd name="connsiteX4" fmla="*/ 11430001 w 11430001"/>
              <a:gd name="connsiteY4" fmla="*/ 6105523 h 6105523"/>
              <a:gd name="connsiteX5" fmla="*/ 7874003 w 11430001"/>
              <a:gd name="connsiteY5" fmla="*/ 6105523 h 6105523"/>
              <a:gd name="connsiteX6" fmla="*/ 5334002 w 11430001"/>
              <a:gd name="connsiteY6" fmla="*/ 6105523 h 6105523"/>
              <a:gd name="connsiteX7" fmla="*/ 0 w 11430001"/>
              <a:gd name="connsiteY7" fmla="*/ 6105523 h 61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6105523">
                <a:moveTo>
                  <a:pt x="0" y="0"/>
                </a:moveTo>
                <a:lnTo>
                  <a:pt x="7874003" y="0"/>
                </a:lnTo>
                <a:lnTo>
                  <a:pt x="7874003" y="771522"/>
                </a:lnTo>
                <a:lnTo>
                  <a:pt x="11430001" y="771522"/>
                </a:lnTo>
                <a:lnTo>
                  <a:pt x="11430001" y="6105523"/>
                </a:lnTo>
                <a:lnTo>
                  <a:pt x="7874003" y="6105523"/>
                </a:lnTo>
                <a:lnTo>
                  <a:pt x="5334002" y="6105523"/>
                </a:lnTo>
                <a:lnTo>
                  <a:pt x="0" y="6105523"/>
                </a:ln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5" name="Título 5">
            <a:extLst>
              <a:ext uri="{FF2B5EF4-FFF2-40B4-BE49-F238E27FC236}">
                <a16:creationId xmlns:a16="http://schemas.microsoft.com/office/drawing/2014/main" id="{00406F9C-B330-46B3-A03C-15F85CD7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 rtlCol="0" anchor="t"/>
          <a:lstStyle>
            <a:lvl1pPr>
              <a:defRPr sz="4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34FC9061-555D-4FE2-ABE9-07A195BC0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61988"/>
            <a:ext cx="3566160" cy="26609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posición de imagen 20">
            <a:extLst>
              <a:ext uri="{FF2B5EF4-FFF2-40B4-BE49-F238E27FC236}">
                <a16:creationId xmlns:a16="http://schemas.microsoft.com/office/drawing/2014/main" id="{7C8788B5-2964-4199-A168-84BDEBE3E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632" y="761980"/>
            <a:ext cx="3566160" cy="26609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posición de imagen 20">
            <a:extLst>
              <a:ext uri="{FF2B5EF4-FFF2-40B4-BE49-F238E27FC236}">
                <a16:creationId xmlns:a16="http://schemas.microsoft.com/office/drawing/2014/main" id="{D4B5D4A5-C34C-4703-AFB6-DA982B6FF8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598" y="761980"/>
            <a:ext cx="3566160" cy="266090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9" name="Marcador de contenido 1">
            <a:extLst>
              <a:ext uri="{FF2B5EF4-FFF2-40B4-BE49-F238E27FC236}">
                <a16:creationId xmlns:a16="http://schemas.microsoft.com/office/drawing/2014/main" id="{8CA9663F-19C9-4799-8B97-333815BF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3822282"/>
            <a:ext cx="4607484" cy="2273710"/>
          </a:xfrm>
        </p:spPr>
        <p:txBody>
          <a:bodyPr rtlCol="0" anchor="t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1337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ángulo 4">
            <a:extLst>
              <a:ext uri="{FF2B5EF4-FFF2-40B4-BE49-F238E27FC236}">
                <a16:creationId xmlns:a16="http://schemas.microsoft.com/office/drawing/2014/main" id="{FAC5ABB9-3EAC-446C-B128-CFDB09B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DED2D7-7BC9-473D-8241-8289B5821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19C2616F-4436-4A60-BB08-54EC762C5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Título 12">
            <a:extLst>
              <a:ext uri="{FF2B5EF4-FFF2-40B4-BE49-F238E27FC236}">
                <a16:creationId xmlns:a16="http://schemas.microsoft.com/office/drawing/2014/main" id="{D6F9523F-1BD5-4832-8B13-FA0BE3E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FA83160D-9929-4C5C-B741-192DF7639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93" y="1517652"/>
            <a:ext cx="1947672" cy="22951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imagen 16">
            <a:extLst>
              <a:ext uri="{FF2B5EF4-FFF2-40B4-BE49-F238E27FC236}">
                <a16:creationId xmlns:a16="http://schemas.microsoft.com/office/drawing/2014/main" id="{D97EB8C6-CD91-4F0C-A719-5079DB8D3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5768" y="1517904"/>
            <a:ext cx="1947672" cy="22951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A7347AC5-7F3A-4E62-AE18-744B6A756E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096" y="3800858"/>
            <a:ext cx="3895344" cy="229514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contenido 13">
            <a:extLst>
              <a:ext uri="{FF2B5EF4-FFF2-40B4-BE49-F238E27FC236}">
                <a16:creationId xmlns:a16="http://schemas.microsoft.com/office/drawing/2014/main" id="{CC904223-D55A-40A9-AA1D-5687C89B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5"/>
            <a:ext cx="5998059" cy="312578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0897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ángulo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 useBgFill="1">
        <p:nvSpPr>
          <p:cNvPr id="12" name="Forma libre: Forma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3" name="Título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 rtlCol="0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244144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9" name="Marcador de posición de imagen 17">
            <a:extLst>
              <a:ext uri="{FF2B5EF4-FFF2-40B4-BE49-F238E27FC236}">
                <a16:creationId xmlns:a16="http://schemas.microsoft.com/office/drawing/2014/main" id="{37E21EC2-9A85-4522-B6AD-3FF227CACD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" y="3593592"/>
            <a:ext cx="4562856" cy="244144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9F9D0834-E38A-4C71-95D5-A8A2B973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9883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lt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" y="756284"/>
            <a:ext cx="10698480" cy="534924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Título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4"/>
            <a:ext cx="3749040" cy="2796945"/>
          </a:xfrm>
        </p:spPr>
        <p:txBody>
          <a:bodyPr rtlCol="0" anchor="ctr">
            <a:normAutofit/>
          </a:bodyPr>
          <a:lstStyle>
            <a:lvl1pPr>
              <a:defRPr sz="6000"/>
            </a:lvl1pPr>
          </a:lstStyle>
          <a:p>
            <a:pPr algn="l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6" name="Subtítulo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68"/>
            <a:ext cx="3666744" cy="161663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algn="l" rtl="0"/>
            <a:r>
              <a:rPr lang="es-ES" noProof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3054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áfico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 useBgFill="1">
        <p:nvSpPr>
          <p:cNvPr id="6" name="Rectángulo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0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Título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4"/>
            <a:ext cx="4480560" cy="2796945"/>
          </a:xfrm>
        </p:spPr>
        <p:txBody>
          <a:bodyPr rtlCol="0" anchor="ctr">
            <a:normAutofit/>
          </a:bodyPr>
          <a:lstStyle>
            <a:lvl1pPr>
              <a:defRPr sz="4400"/>
            </a:lvl1pPr>
          </a:lstStyle>
          <a:p>
            <a:pPr algn="l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4" name="Subtítulo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algn="l"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01/03/20XX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25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26E6BD11-82A7-4729-AD05-B0676F9B1F5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04950" y="2861595"/>
            <a:ext cx="1828800" cy="19933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6E08135B-D6D5-401C-B151-CDCB20550F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760" y="4855464"/>
            <a:ext cx="1828800" cy="59436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FA587696-63FF-4232-8879-488DFE1C3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950" y="5468112"/>
            <a:ext cx="1828800" cy="5943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96507A97-E180-468F-B641-141DBA7386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53511" y="2861595"/>
            <a:ext cx="1828800" cy="19933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texto 18">
            <a:extLst>
              <a:ext uri="{FF2B5EF4-FFF2-40B4-BE49-F238E27FC236}">
                <a16:creationId xmlns:a16="http://schemas.microsoft.com/office/drawing/2014/main" id="{49BB8F01-AE51-4455-BE0F-8972415A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2757" y="4854889"/>
            <a:ext cx="1828800" cy="59436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3" name="Marcador de texto 20">
            <a:extLst>
              <a:ext uri="{FF2B5EF4-FFF2-40B4-BE49-F238E27FC236}">
                <a16:creationId xmlns:a16="http://schemas.microsoft.com/office/drawing/2014/main" id="{759D2442-D209-4F87-9F2C-19D73A2412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42757" y="5462491"/>
            <a:ext cx="1828800" cy="5943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1" name="Marcador de posición de imagen 28">
            <a:extLst>
              <a:ext uri="{FF2B5EF4-FFF2-40B4-BE49-F238E27FC236}">
                <a16:creationId xmlns:a16="http://schemas.microsoft.com/office/drawing/2014/main" id="{A850442C-9915-406C-83D9-8EBE8AD3C2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91656" y="2861595"/>
            <a:ext cx="1828800" cy="19933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18">
            <a:extLst>
              <a:ext uri="{FF2B5EF4-FFF2-40B4-BE49-F238E27FC236}">
                <a16:creationId xmlns:a16="http://schemas.microsoft.com/office/drawing/2014/main" id="{A596F3D1-5D97-4111-B3D6-FE37290A6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1656" y="4855464"/>
            <a:ext cx="1828800" cy="59436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5" name="Marcador de texto 20">
            <a:extLst>
              <a:ext uri="{FF2B5EF4-FFF2-40B4-BE49-F238E27FC236}">
                <a16:creationId xmlns:a16="http://schemas.microsoft.com/office/drawing/2014/main" id="{2D25C272-C21E-4078-818F-B12E10F182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1656" y="5468112"/>
            <a:ext cx="1828800" cy="5943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2" name="Marcador de posición de imagen 28">
            <a:extLst>
              <a:ext uri="{FF2B5EF4-FFF2-40B4-BE49-F238E27FC236}">
                <a16:creationId xmlns:a16="http://schemas.microsoft.com/office/drawing/2014/main" id="{05393806-4E48-45A2-8BD7-0BA36566F3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3104" y="2862072"/>
            <a:ext cx="1828800" cy="19933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6" name="Marcador de texto 18">
            <a:extLst>
              <a:ext uri="{FF2B5EF4-FFF2-40B4-BE49-F238E27FC236}">
                <a16:creationId xmlns:a16="http://schemas.microsoft.com/office/drawing/2014/main" id="{DD19656C-C87E-4938-A66D-D6836DBC6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5653" y="4855651"/>
            <a:ext cx="1828800" cy="59436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7" name="Marcador de texto 20">
            <a:extLst>
              <a:ext uri="{FF2B5EF4-FFF2-40B4-BE49-F238E27FC236}">
                <a16:creationId xmlns:a16="http://schemas.microsoft.com/office/drawing/2014/main" id="{DF55E1E1-7FB8-465C-B720-E39D43FFEC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5653" y="5468299"/>
            <a:ext cx="1828800" cy="5943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8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B0FFFD15-4D1A-45CA-9374-373A700D36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81225"/>
            <a:ext cx="10515600" cy="387667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contenido 2 (diapositiva de comparació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7146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6718"/>
            <a:ext cx="4334256" cy="606026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397337"/>
            <a:ext cx="4334256" cy="2449645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696718"/>
            <a:ext cx="4334256" cy="606026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397337"/>
            <a:ext cx="4334256" cy="2449645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01/03/20XX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 rtl="0"/>
            <a:r>
              <a:rPr lang="es-ES" noProof="0"/>
              <a:t>01/03/20XX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sz="1000" noProof="0"/>
              <a:t>Subordinadas adjetivas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 rtl="0"/>
            <a:fld id="{CB1E4CB7-CB13-4810-BF18-BE31AFC64F93}" type="slidenum">
              <a:rPr lang="es-ES" noProof="0" smtClean="0"/>
              <a:pPr rtl="0"/>
              <a:t>‹Nº›</a:t>
            </a:fld>
            <a:endParaRPr lang="es-ES" sz="1000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63" r:id="rId4"/>
    <p:sldLayoutId id="2147483650" r:id="rId5"/>
    <p:sldLayoutId id="2147483664" r:id="rId6"/>
    <p:sldLayoutId id="2147483669" r:id="rId7"/>
    <p:sldLayoutId id="2147483654" r:id="rId8"/>
    <p:sldLayoutId id="2147483653" r:id="rId9"/>
    <p:sldLayoutId id="2147483670" r:id="rId10"/>
    <p:sldLayoutId id="2147483662" r:id="rId11"/>
    <p:sldLayoutId id="2147483666" r:id="rId12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C60B4E40-ED59-4DFA-97D2-04570E280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085" y="1975927"/>
            <a:ext cx="4762500" cy="3475513"/>
          </a:xfrm>
        </p:spPr>
        <p:txBody>
          <a:bodyPr rtlCol="0" anchor="ctr">
            <a:normAutofit/>
          </a:bodyPr>
          <a:lstStyle/>
          <a:p>
            <a:pPr rtl="0"/>
            <a:r>
              <a:rPr lang="es-ES" dirty="0"/>
              <a:t>Subordinadas adjetivas</a:t>
            </a:r>
          </a:p>
        </p:txBody>
      </p:sp>
      <p:pic>
        <p:nvPicPr>
          <p:cNvPr id="3" name="Imagen 2" descr="Imagen que contiene juguete, lego, diferente, grupo&#10;&#10;Descripción generada automáticamente">
            <a:extLst>
              <a:ext uri="{FF2B5EF4-FFF2-40B4-BE49-F238E27FC236}">
                <a16:creationId xmlns:a16="http://schemas.microsoft.com/office/drawing/2014/main" id="{5594586A-E43C-49C3-9CD0-B3BA6D2A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732" y="1596995"/>
            <a:ext cx="6519591" cy="36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10</a:t>
            </a:fld>
            <a:endParaRPr lang="es-ES"/>
          </a:p>
        </p:txBody>
      </p:sp>
      <p:pic>
        <p:nvPicPr>
          <p:cNvPr id="3" name="Imagen 2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BEF95085-AE83-4F58-A93F-F037DECA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6" b="29901"/>
          <a:stretch/>
        </p:blipFill>
        <p:spPr>
          <a:xfrm>
            <a:off x="348048" y="0"/>
            <a:ext cx="10911769" cy="3806771"/>
          </a:xfrm>
          <a:prstGeom prst="rect">
            <a:avLst/>
          </a:prstGeom>
        </p:spPr>
      </p:pic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3E662D2D-A2A5-4579-BD39-0B1013431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31921"/>
              </p:ext>
            </p:extLst>
          </p:nvPr>
        </p:nvGraphicFramePr>
        <p:xfrm>
          <a:off x="2093719" y="3921790"/>
          <a:ext cx="7843142" cy="2479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56">
                  <a:extLst>
                    <a:ext uri="{9D8B030D-6E8A-4147-A177-3AD203B41FA5}">
                      <a16:colId xmlns:a16="http://schemas.microsoft.com/office/drawing/2014/main" val="2709616440"/>
                    </a:ext>
                  </a:extLst>
                </a:gridCol>
                <a:gridCol w="912066">
                  <a:extLst>
                    <a:ext uri="{9D8B030D-6E8A-4147-A177-3AD203B41FA5}">
                      <a16:colId xmlns:a16="http://schemas.microsoft.com/office/drawing/2014/main" val="2873358471"/>
                    </a:ext>
                  </a:extLst>
                </a:gridCol>
                <a:gridCol w="1300064">
                  <a:extLst>
                    <a:ext uri="{9D8B030D-6E8A-4147-A177-3AD203B41FA5}">
                      <a16:colId xmlns:a16="http://schemas.microsoft.com/office/drawing/2014/main" val="760850405"/>
                    </a:ext>
                  </a:extLst>
                </a:gridCol>
                <a:gridCol w="1300064">
                  <a:extLst>
                    <a:ext uri="{9D8B030D-6E8A-4147-A177-3AD203B41FA5}">
                      <a16:colId xmlns:a16="http://schemas.microsoft.com/office/drawing/2014/main" val="153920587"/>
                    </a:ext>
                  </a:extLst>
                </a:gridCol>
                <a:gridCol w="1300064">
                  <a:extLst>
                    <a:ext uri="{9D8B030D-6E8A-4147-A177-3AD203B41FA5}">
                      <a16:colId xmlns:a16="http://schemas.microsoft.com/office/drawing/2014/main" val="1396894744"/>
                    </a:ext>
                  </a:extLst>
                </a:gridCol>
                <a:gridCol w="1300064">
                  <a:extLst>
                    <a:ext uri="{9D8B030D-6E8A-4147-A177-3AD203B41FA5}">
                      <a16:colId xmlns:a16="http://schemas.microsoft.com/office/drawing/2014/main" val="233756992"/>
                    </a:ext>
                  </a:extLst>
                </a:gridCol>
                <a:gridCol w="1300064">
                  <a:extLst>
                    <a:ext uri="{9D8B030D-6E8A-4147-A177-3AD203B41FA5}">
                      <a16:colId xmlns:a16="http://schemas.microsoft.com/office/drawing/2014/main" val="1361408759"/>
                    </a:ext>
                  </a:extLst>
                </a:gridCol>
              </a:tblGrid>
              <a:tr h="367786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Que</a:t>
                      </a:r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 (chico)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conocí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este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Verano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Yo (S.O.)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485910"/>
                  </a:ext>
                </a:extLst>
              </a:tr>
              <a:tr h="367786"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chemeClr val="tx1"/>
                          </a:solidFill>
                        </a:rPr>
                        <a:t>Act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N/ nexo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chemeClr val="tx1"/>
                          </a:solidFill>
                        </a:rPr>
                        <a:t>Act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089148"/>
                  </a:ext>
                </a:extLst>
              </a:tr>
              <a:tr h="367786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GN /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737315"/>
                  </a:ext>
                </a:extLst>
              </a:tr>
              <a:tr h="367786"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chemeClr val="tx1"/>
                          </a:solidFill>
                        </a:rPr>
                        <a:t>G.Prep</a:t>
                      </a: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 / 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GN / CCT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55733"/>
                  </a:ext>
                </a:extLst>
              </a:tr>
              <a:tr h="367786">
                <a:tc gridSpan="6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SV / PV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277090"/>
                  </a:ext>
                </a:extLst>
              </a:tr>
              <a:tr h="367786">
                <a:tc gridSpan="7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O. Sub Adj. / CN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47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00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11</a:t>
            </a:fld>
            <a:endParaRPr lang="es-ES"/>
          </a:p>
        </p:txBody>
      </p:sp>
      <p:pic>
        <p:nvPicPr>
          <p:cNvPr id="3" name="Imagen 2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BEF95085-AE83-4F58-A93F-F037DECA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08"/>
          <a:stretch/>
        </p:blipFill>
        <p:spPr>
          <a:xfrm>
            <a:off x="640115" y="401653"/>
            <a:ext cx="10911769" cy="1775771"/>
          </a:xfrm>
          <a:prstGeom prst="rect">
            <a:avLst/>
          </a:prstGeom>
        </p:spPr>
      </p:pic>
      <p:graphicFrame>
        <p:nvGraphicFramePr>
          <p:cNvPr id="5" name="Tabla 3">
            <a:extLst>
              <a:ext uri="{FF2B5EF4-FFF2-40B4-BE49-F238E27FC236}">
                <a16:creationId xmlns:a16="http://schemas.microsoft.com/office/drawing/2014/main" id="{477CF26B-5429-4528-8677-AEC3DD4AD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84866"/>
              </p:ext>
            </p:extLst>
          </p:nvPr>
        </p:nvGraphicFramePr>
        <p:xfrm>
          <a:off x="3478139" y="2598776"/>
          <a:ext cx="5665754" cy="261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197">
                  <a:extLst>
                    <a:ext uri="{9D8B030D-6E8A-4147-A177-3AD203B41FA5}">
                      <a16:colId xmlns:a16="http://schemas.microsoft.com/office/drawing/2014/main" val="2709616440"/>
                    </a:ext>
                  </a:extLst>
                </a:gridCol>
                <a:gridCol w="1214064">
                  <a:extLst>
                    <a:ext uri="{9D8B030D-6E8A-4147-A177-3AD203B41FA5}">
                      <a16:colId xmlns:a16="http://schemas.microsoft.com/office/drawing/2014/main" val="2873358471"/>
                    </a:ext>
                  </a:extLst>
                </a:gridCol>
                <a:gridCol w="847719">
                  <a:extLst>
                    <a:ext uri="{9D8B030D-6E8A-4147-A177-3AD203B41FA5}">
                      <a16:colId xmlns:a16="http://schemas.microsoft.com/office/drawing/2014/main" val="760850405"/>
                    </a:ext>
                  </a:extLst>
                </a:gridCol>
                <a:gridCol w="1404887">
                  <a:extLst>
                    <a:ext uri="{9D8B030D-6E8A-4147-A177-3AD203B41FA5}">
                      <a16:colId xmlns:a16="http://schemas.microsoft.com/office/drawing/2014/main" val="153920587"/>
                    </a:ext>
                  </a:extLst>
                </a:gridCol>
                <a:gridCol w="1404887">
                  <a:extLst>
                    <a:ext uri="{9D8B030D-6E8A-4147-A177-3AD203B41FA5}">
                      <a16:colId xmlns:a16="http://schemas.microsoft.com/office/drawing/2014/main" val="1396894744"/>
                    </a:ext>
                  </a:extLst>
                </a:gridCol>
              </a:tblGrid>
              <a:tr h="443528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Cuya</a:t>
                      </a:r>
                    </a:p>
                    <a:p>
                      <a:pPr algn="ctr"/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(su)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fachada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Piedra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485910"/>
                  </a:ext>
                </a:extLst>
              </a:tr>
              <a:tr h="443528"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T/ 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487062"/>
                  </a:ext>
                </a:extLst>
              </a:tr>
              <a:tr h="443528"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chemeClr val="tx1"/>
                          </a:solidFill>
                        </a:rPr>
                        <a:t>Act</a:t>
                      </a:r>
                      <a:endParaRPr lang="es-E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Nexo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chemeClr val="tx1"/>
                          </a:solidFill>
                        </a:rPr>
                        <a:t>G.Prep</a:t>
                      </a:r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 / Atributo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993424"/>
                  </a:ext>
                </a:extLst>
              </a:tr>
              <a:tr h="443528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GN / Sujeto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GV / PN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697409"/>
                  </a:ext>
                </a:extLst>
              </a:tr>
              <a:tr h="443528">
                <a:tc gridSpan="5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</a:rPr>
                        <a:t>O. Sub. Adj. / CN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38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62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12</a:t>
            </a:fld>
            <a:endParaRPr lang="es-ES"/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4863193B-6EB2-49DD-AA4E-89E2E06E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23" y="538317"/>
            <a:ext cx="11492954" cy="46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1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13</a:t>
            </a:fld>
            <a:endParaRPr lang="es-ES"/>
          </a:p>
        </p:txBody>
      </p:sp>
      <p:pic>
        <p:nvPicPr>
          <p:cNvPr id="4" name="Imagen 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66EEFB2A-7EE9-48A8-A5EC-A323CD8B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204"/>
          <a:stretch/>
        </p:blipFill>
        <p:spPr>
          <a:xfrm>
            <a:off x="336969" y="504093"/>
            <a:ext cx="11116477" cy="57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35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14</a:t>
            </a:fld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25836" y="628457"/>
            <a:ext cx="1098452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¿Cómo identificarlas? </a:t>
            </a:r>
            <a:br>
              <a:rPr lang="es-ES" b="1" dirty="0"/>
            </a:br>
            <a:r>
              <a:rPr lang="es-ES" dirty="0"/>
              <a:t>Las proposiciones adjetivas sustantivadas </a:t>
            </a:r>
            <a:br>
              <a:rPr lang="es-ES" dirty="0"/>
            </a:br>
            <a:r>
              <a:rPr lang="es-ES" dirty="0"/>
              <a:t>1.- Van introducidas por los </a:t>
            </a:r>
            <a:r>
              <a:rPr lang="es-ES" b="1" dirty="0"/>
              <a:t>relativos </a:t>
            </a:r>
            <a:r>
              <a:rPr lang="es-ES" i="1" dirty="0"/>
              <a:t>el que / la que/ lo que / lo que / las </a:t>
            </a:r>
            <a:r>
              <a:rPr lang="es-ES" dirty="0"/>
              <a:t>que. </a:t>
            </a:r>
          </a:p>
          <a:p>
            <a:r>
              <a:rPr lang="es-ES" dirty="0"/>
              <a:t>		quien / </a:t>
            </a:r>
            <a:r>
              <a:rPr lang="es-ES" i="1" dirty="0"/>
              <a:t>quienes, cuanto / cuanta / cuantos </a:t>
            </a:r>
            <a:r>
              <a:rPr lang="es-ES" dirty="0"/>
              <a:t>/ </a:t>
            </a:r>
            <a:r>
              <a:rPr lang="es-ES" i="1" dirty="0"/>
              <a:t>cuan</a:t>
            </a:r>
            <a:r>
              <a:rPr lang="es-ES" dirty="0"/>
              <a:t>tas. </a:t>
            </a:r>
          </a:p>
          <a:p>
            <a:r>
              <a:rPr lang="es-ES" dirty="0"/>
              <a:t>Ejemplos:  </a:t>
            </a:r>
          </a:p>
          <a:p>
            <a:pPr lvl="1"/>
            <a:r>
              <a:rPr lang="es-ES" b="1" dirty="0"/>
              <a:t>El que </a:t>
            </a:r>
            <a:r>
              <a:rPr lang="es-ES" dirty="0"/>
              <a:t>no ayuda estorba</a:t>
            </a:r>
          </a:p>
          <a:p>
            <a:pPr lvl="1"/>
            <a:r>
              <a:rPr lang="es-ES" b="1" i="1" dirty="0"/>
              <a:t>Quien</a:t>
            </a:r>
            <a:r>
              <a:rPr lang="es-ES" i="1" dirty="0"/>
              <a:t> </a:t>
            </a:r>
            <a:r>
              <a:rPr lang="es-ES" dirty="0"/>
              <a:t>siembra </a:t>
            </a:r>
            <a:r>
              <a:rPr lang="es-ES" i="1" dirty="0"/>
              <a:t>vientos recoge tempestades. </a:t>
            </a:r>
            <a:br>
              <a:rPr lang="es-ES" i="1" dirty="0"/>
            </a:br>
            <a:r>
              <a:rPr lang="es-ES" i="1" dirty="0"/>
              <a:t>Le dieron </a:t>
            </a:r>
            <a:r>
              <a:rPr lang="es-ES" b="1" i="1" dirty="0"/>
              <a:t>cuanto</a:t>
            </a:r>
            <a:r>
              <a:rPr lang="es-ES" i="1" dirty="0"/>
              <a:t> había perdido</a:t>
            </a:r>
          </a:p>
          <a:p>
            <a:br>
              <a:rPr lang="es-ES" b="1" i="1" dirty="0"/>
            </a:br>
            <a:r>
              <a:rPr lang="es-ES" dirty="0"/>
              <a:t>Sin embargo, </a:t>
            </a:r>
            <a:r>
              <a:rPr lang="es-ES" b="1" dirty="0"/>
              <a:t>no forman proposiciones adjetivas sustantivas </a:t>
            </a:r>
            <a:r>
              <a:rPr lang="es-ES" dirty="0"/>
              <a:t>los pronombres relativos </a:t>
            </a:r>
          </a:p>
          <a:p>
            <a:pPr lvl="1"/>
            <a:r>
              <a:rPr lang="es-ES" i="1" dirty="0">
                <a:solidFill>
                  <a:srgbClr val="FF0000"/>
                </a:solidFill>
              </a:rPr>
              <a:t>cuyo </a:t>
            </a:r>
            <a:r>
              <a:rPr lang="es-ES" dirty="0">
                <a:solidFill>
                  <a:srgbClr val="FF0000"/>
                </a:solidFill>
              </a:rPr>
              <a:t>/ </a:t>
            </a:r>
            <a:r>
              <a:rPr lang="es-ES" i="1" dirty="0">
                <a:solidFill>
                  <a:srgbClr val="FF0000"/>
                </a:solidFill>
              </a:rPr>
              <a:t>cuya </a:t>
            </a:r>
            <a:r>
              <a:rPr lang="es-ES" dirty="0">
                <a:solidFill>
                  <a:srgbClr val="FF0000"/>
                </a:solidFill>
              </a:rPr>
              <a:t>/ cuyos / </a:t>
            </a:r>
            <a:r>
              <a:rPr lang="es-ES" i="1" dirty="0">
                <a:solidFill>
                  <a:srgbClr val="FF0000"/>
                </a:solidFill>
              </a:rPr>
              <a:t>cuyas </a:t>
            </a:r>
          </a:p>
          <a:p>
            <a:pPr lvl="1"/>
            <a:r>
              <a:rPr lang="es-ES" dirty="0">
                <a:solidFill>
                  <a:srgbClr val="FF0000"/>
                </a:solidFill>
              </a:rPr>
              <a:t>el </a:t>
            </a:r>
            <a:r>
              <a:rPr lang="es-ES" i="1" dirty="0">
                <a:solidFill>
                  <a:srgbClr val="FF0000"/>
                </a:solidFill>
              </a:rPr>
              <a:t>cual / la cual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/ lo cual</a:t>
            </a:r>
            <a:r>
              <a:rPr lang="es-ES" i="1" dirty="0">
                <a:solidFill>
                  <a:srgbClr val="FF0000"/>
                </a:solidFill>
              </a:rPr>
              <a:t>/ los cuales</a:t>
            </a:r>
            <a:r>
              <a:rPr lang="es-ES" b="1" i="1" dirty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/ las cuales</a:t>
            </a:r>
            <a:r>
              <a:rPr lang="es-ES" b="1" i="1" dirty="0">
                <a:solidFill>
                  <a:srgbClr val="FF0000"/>
                </a:solidFill>
              </a:rPr>
              <a:t> </a:t>
            </a:r>
          </a:p>
          <a:p>
            <a:endParaRPr lang="es-ES" dirty="0"/>
          </a:p>
          <a:p>
            <a:r>
              <a:rPr lang="es-ES" b="1" dirty="0"/>
              <a:t>Tampoco</a:t>
            </a:r>
            <a:r>
              <a:rPr lang="es-ES" dirty="0"/>
              <a:t> lo hacen los adverbios relativos </a:t>
            </a:r>
          </a:p>
          <a:p>
            <a:pPr lvl="1"/>
            <a:r>
              <a:rPr lang="es-ES" i="1" dirty="0"/>
              <a:t>donde, como y cuando; </a:t>
            </a:r>
            <a:r>
              <a:rPr lang="es-ES" dirty="0"/>
              <a:t>estos, cuando no llevan antecedente, introducen sub ordinadas adverbiales (pues equivalen a un adverbio). </a:t>
            </a:r>
          </a:p>
          <a:p>
            <a:pPr lvl="1"/>
            <a:br>
              <a:rPr lang="es-ES" dirty="0"/>
            </a:br>
            <a:r>
              <a:rPr lang="es-ES" i="1" dirty="0"/>
              <a:t>El libro está donde lo dejasteis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</a:t>
            </a:r>
            <a:r>
              <a:rPr lang="es-ES" dirty="0"/>
              <a:t> </a:t>
            </a:r>
            <a:r>
              <a:rPr lang="es-ES" i="1" dirty="0"/>
              <a:t>El libro está </a:t>
            </a:r>
            <a:r>
              <a:rPr lang="es-ES" dirty="0"/>
              <a:t>allí (adverbial de lugar). </a:t>
            </a:r>
          </a:p>
          <a:p>
            <a:pPr lvl="1"/>
            <a:r>
              <a:rPr lang="es-ES" dirty="0"/>
              <a:t>Haz el trabajo como te han dicho  </a:t>
            </a:r>
            <a:r>
              <a:rPr lang="es-ES" dirty="0">
                <a:sym typeface="Wingdings" panose="05000000000000000000" pitchFamily="2" charset="2"/>
              </a:rPr>
              <a:t></a:t>
            </a:r>
            <a:r>
              <a:rPr lang="es-ES" dirty="0"/>
              <a:t> Haz el trabajo así (de modo)</a:t>
            </a:r>
          </a:p>
          <a:p>
            <a:pPr lvl="1"/>
            <a:r>
              <a:rPr lang="es-ES" dirty="0"/>
              <a:t>Iré de vacaciones cuando termine los exámenes   </a:t>
            </a:r>
            <a:r>
              <a:rPr lang="es-ES" dirty="0">
                <a:sym typeface="Wingdings" panose="05000000000000000000" pitchFamily="2" charset="2"/>
              </a:rPr>
              <a:t></a:t>
            </a:r>
            <a:r>
              <a:rPr lang="es-ES" dirty="0"/>
              <a:t> Iré de vacaciones entonces (de tiempo)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100656" y="92075"/>
            <a:ext cx="545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SUBORDINADAS ADJETIVAS SUSTANTIVADAS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00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15</a:t>
            </a:fld>
            <a:endParaRPr lang="es-ES"/>
          </a:p>
        </p:txBody>
      </p:sp>
      <p:pic>
        <p:nvPicPr>
          <p:cNvPr id="4" name="Imagen 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66EEFB2A-7EE9-48A8-A5EC-A323CD8B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2" b="912"/>
          <a:stretch/>
        </p:blipFill>
        <p:spPr>
          <a:xfrm>
            <a:off x="604502" y="547149"/>
            <a:ext cx="11092530" cy="50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16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99708A-3886-4DDF-AC2A-ECDC20067B00}"/>
              </a:ext>
            </a:extLst>
          </p:cNvPr>
          <p:cNvSpPr txBox="1"/>
          <p:nvPr/>
        </p:nvSpPr>
        <p:spPr>
          <a:xfrm>
            <a:off x="363415" y="338556"/>
            <a:ext cx="1168790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Aunque se trata de casos muy aislados (y, además, propios de la lengua coloquial), en  ocasiones las subordinadas adjetivas desempeñan la </a:t>
            </a:r>
            <a:r>
              <a:rPr lang="es-ES" sz="2800" b="1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función de atributo o de complemento predicativo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s-ES" sz="2800" b="0" i="0" dirty="0">
              <a:solidFill>
                <a:srgbClr val="21252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El café está </a:t>
            </a:r>
            <a:r>
              <a:rPr lang="es-ES" sz="2800" b="1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que arde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 (=muy caliente).  Subordinada adjetiva de </a:t>
            </a:r>
            <a:r>
              <a:rPr lang="es-ES" sz="2800" b="0" i="0" dirty="0" err="1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Atr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Tu hermano está </a:t>
            </a:r>
            <a:r>
              <a:rPr lang="es-ES" sz="2800" b="1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que muerde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 (= furioso). Subordinada adjetiva de </a:t>
            </a:r>
            <a:r>
              <a:rPr lang="es-ES" sz="2800" b="0" i="0" dirty="0" err="1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Atr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Del examen de Física Jorge salió </a:t>
            </a:r>
            <a:r>
              <a:rPr lang="es-ES" sz="2800" b="1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que daba pena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 (= desolado). Subordinada adjetiva de </a:t>
            </a:r>
            <a:r>
              <a:rPr lang="es-ES" sz="2800" b="0" i="0" dirty="0" err="1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CPvo</a:t>
            </a:r>
            <a:endParaRPr lang="es-ES" sz="2800" b="0" i="0" dirty="0">
              <a:solidFill>
                <a:srgbClr val="21252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Los soldados llegaron </a:t>
            </a:r>
            <a:r>
              <a:rPr lang="es-ES" sz="2800" b="1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que se caían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 (= agotados). Subordinada adjetiva de </a:t>
            </a:r>
            <a:r>
              <a:rPr lang="es-ES" sz="2800" b="0" i="0" dirty="0" err="1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CPvo</a:t>
            </a:r>
            <a:r>
              <a:rPr lang="es-ES" sz="2800" b="0" i="0" dirty="0">
                <a:solidFill>
                  <a:srgbClr val="212529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42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A1051-B5C5-47A5-9AD0-3485031E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C5771E-63A2-4731-8275-821B05BD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17</a:t>
            </a:fld>
            <a:endParaRPr lang="es-ES" noProof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CFD7E5-B08D-4930-B9BE-11118C7A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9" t="33538"/>
          <a:stretch/>
        </p:blipFill>
        <p:spPr>
          <a:xfrm>
            <a:off x="5491626" y="92075"/>
            <a:ext cx="5826034" cy="66844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259743-6F8C-45F0-A7C6-8583EB797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7" b="66349"/>
          <a:stretch/>
        </p:blipFill>
        <p:spPr>
          <a:xfrm>
            <a:off x="165461" y="301081"/>
            <a:ext cx="4992816" cy="28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5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9A4F4B-365F-4270-B856-A70648B8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09729D-C8D4-4A34-A1AE-F747478C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18</a:t>
            </a:fld>
            <a:endParaRPr lang="es-ES" noProof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D767E-C8B9-4357-9F58-20FE155F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5" r="10428"/>
          <a:stretch/>
        </p:blipFill>
        <p:spPr>
          <a:xfrm>
            <a:off x="653142" y="16151"/>
            <a:ext cx="10337075" cy="67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4095D-7F0E-4AA6-82C1-D975D7CF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C832E-C5ED-4C95-8EFD-9E20FD5F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19</a:t>
            </a:fld>
            <a:endParaRPr lang="es-E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05388-664E-4FBA-84B0-A4399CC6175A}"/>
              </a:ext>
            </a:extLst>
          </p:cNvPr>
          <p:cNvSpPr txBox="1"/>
          <p:nvPr/>
        </p:nvSpPr>
        <p:spPr>
          <a:xfrm>
            <a:off x="426405" y="175895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Analiza</a:t>
            </a:r>
          </a:p>
        </p:txBody>
      </p:sp>
      <p:pic>
        <p:nvPicPr>
          <p:cNvPr id="9" name="Picture 8" descr="A picture containing indoor, person, toy&#10;&#10;Description automatically generated">
            <a:extLst>
              <a:ext uri="{FF2B5EF4-FFF2-40B4-BE49-F238E27FC236}">
                <a16:creationId xmlns:a16="http://schemas.microsoft.com/office/drawing/2014/main" id="{0817E1B5-40B4-46AA-AB69-F64458CD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6" y="92075"/>
            <a:ext cx="1395413" cy="166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B18C58-CB7B-42D6-BE8D-3FE4D9DE6C51}"/>
              </a:ext>
            </a:extLst>
          </p:cNvPr>
          <p:cNvSpPr txBox="1"/>
          <p:nvPr/>
        </p:nvSpPr>
        <p:spPr>
          <a:xfrm>
            <a:off x="2068082" y="752030"/>
            <a:ext cx="812030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 me interesan las personas a las que no les gustan los niños</a:t>
            </a:r>
          </a:p>
          <a:p>
            <a:endParaRPr lang="es-ES" dirty="0"/>
          </a:p>
          <a:p>
            <a:r>
              <a:rPr lang="es-ES" dirty="0"/>
              <a:t>En un lugar de la Mancha, de cuyo nombre no me acuerdo, vivía un hidalgo</a:t>
            </a:r>
          </a:p>
          <a:p>
            <a:endParaRPr lang="es-ES" dirty="0"/>
          </a:p>
          <a:p>
            <a:r>
              <a:rPr lang="es-ES" dirty="0"/>
              <a:t>No recuerdo el lugar donde nos conocimos</a:t>
            </a:r>
          </a:p>
          <a:p>
            <a:endParaRPr lang="es-ES" dirty="0"/>
          </a:p>
          <a:p>
            <a:r>
              <a:rPr lang="es-ES" dirty="0"/>
              <a:t>El hombre a quien nadie envidia no es feliz</a:t>
            </a:r>
          </a:p>
          <a:p>
            <a:endParaRPr lang="es-ES" dirty="0"/>
          </a:p>
          <a:p>
            <a:r>
              <a:rPr lang="es-ES" dirty="0"/>
              <a:t>Se lo advertí a cuantos estaban presentes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Necio es el que piensa que a él no le sucederá lo que les ha pasado a otros</a:t>
            </a:r>
          </a:p>
          <a:p>
            <a:endParaRPr lang="es-ES" dirty="0"/>
          </a:p>
          <a:p>
            <a:r>
              <a:rPr lang="es-ES" dirty="0"/>
              <a:t>Se dice que quien roba a un ladrón tiene cien años de perdón</a:t>
            </a:r>
          </a:p>
          <a:p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538C6-D2B5-4D27-A89B-29508D48FF01}"/>
              </a:ext>
            </a:extLst>
          </p:cNvPr>
          <p:cNvSpPr txBox="1"/>
          <p:nvPr/>
        </p:nvSpPr>
        <p:spPr>
          <a:xfrm>
            <a:off x="0" y="5385137"/>
            <a:ext cx="11625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dirty="0">
                <a:solidFill>
                  <a:srgbClr val="212529"/>
                </a:solidFill>
                <a:effectLst/>
                <a:latin typeface="-apple-system"/>
              </a:rPr>
              <a:t>Un </a:t>
            </a:r>
            <a:r>
              <a:rPr lang="es-ES" sz="1800" b="1" i="0" dirty="0">
                <a:solidFill>
                  <a:srgbClr val="212529"/>
                </a:solidFill>
                <a:effectLst/>
                <a:latin typeface="-apple-system"/>
              </a:rPr>
              <a:t>pronombre relativo</a:t>
            </a:r>
            <a:r>
              <a:rPr lang="es-ES" sz="1800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es-ES" sz="1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(que; el que, la que, lo que, los que, las que; el cual, la cual, lo cual, los cuales, las cuales; quien, quienes; cuyo / a / os / as), </a:t>
            </a:r>
            <a:endParaRPr lang="es-ES" dirty="0"/>
          </a:p>
          <a:p>
            <a:endParaRPr lang="es-E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E8888-7E25-4453-9F1F-D7F9FE4CF332}"/>
              </a:ext>
            </a:extLst>
          </p:cNvPr>
          <p:cNvSpPr txBox="1"/>
          <p:nvPr/>
        </p:nvSpPr>
        <p:spPr>
          <a:xfrm>
            <a:off x="-27062" y="5015805"/>
            <a:ext cx="6123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s-ES" sz="1800" b="1" i="0" dirty="0">
                <a:solidFill>
                  <a:srgbClr val="212529"/>
                </a:solidFill>
                <a:effectLst/>
                <a:latin typeface="-apple-system"/>
              </a:rPr>
              <a:t>Van introducidas por un nexo, un gerundio o un participio.</a:t>
            </a:r>
            <a:endParaRPr lang="es-ES" sz="1800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16606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  <a:endParaRPr lang="es-ES" dirty="0"/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2</a:t>
            </a:fld>
            <a:endParaRPr lang="es-E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10A3F091-44AC-48DC-858F-DA0B09779A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1585913"/>
            <a:ext cx="846772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48A891-8F2C-4CF5-8AAA-592AAEDBD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37" y="1738312"/>
            <a:ext cx="84677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22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20</a:t>
            </a:fld>
            <a:endParaRPr lang="es-ES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458EAE-B598-45DA-BF37-2BC26E8D49BB}"/>
              </a:ext>
            </a:extLst>
          </p:cNvPr>
          <p:cNvSpPr txBox="1"/>
          <p:nvPr/>
        </p:nvSpPr>
        <p:spPr>
          <a:xfrm>
            <a:off x="522513" y="347395"/>
            <a:ext cx="7654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No me interesan las personas a las que no les gustan los niños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A9ADA8-C166-46EB-B7DC-EC8E05CCF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" t="17944" r="3723" b="48661"/>
          <a:stretch/>
        </p:blipFill>
        <p:spPr>
          <a:xfrm>
            <a:off x="316195" y="1230594"/>
            <a:ext cx="11615584" cy="31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21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621F38-B1DA-4655-AB86-F7F1D6123315}"/>
              </a:ext>
            </a:extLst>
          </p:cNvPr>
          <p:cNvSpPr txBox="1"/>
          <p:nvPr/>
        </p:nvSpPr>
        <p:spPr>
          <a:xfrm>
            <a:off x="644433" y="356104"/>
            <a:ext cx="945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En un lugar de la Mancha, de cuyo nombre no me acuerdo, vivía un hidalgo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854760-B256-409C-B410-13274E475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39"/>
          <a:stretch/>
        </p:blipFill>
        <p:spPr>
          <a:xfrm>
            <a:off x="455605" y="1469876"/>
            <a:ext cx="11214428" cy="444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9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22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54CA8A-804C-4090-8CA0-B72EB8390F7C}"/>
              </a:ext>
            </a:extLst>
          </p:cNvPr>
          <p:cNvSpPr txBox="1"/>
          <p:nvPr/>
        </p:nvSpPr>
        <p:spPr>
          <a:xfrm>
            <a:off x="313508" y="2855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No recuerdo el lugar donde nos conocimos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998CC1-F1AC-4FB1-B1CC-7D9A4DC8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5" r="32166"/>
          <a:stretch/>
        </p:blipFill>
        <p:spPr>
          <a:xfrm rot="16200000">
            <a:off x="4673095" y="-2723941"/>
            <a:ext cx="2922661" cy="112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0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23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47B673-EDEE-4463-9A7E-E6B6EB94B4C3}"/>
              </a:ext>
            </a:extLst>
          </p:cNvPr>
          <p:cNvSpPr txBox="1"/>
          <p:nvPr/>
        </p:nvSpPr>
        <p:spPr>
          <a:xfrm>
            <a:off x="339635" y="3988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 hombre a quien nadie envidia no es feliz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0E1D37-03BD-4473-A328-58E9A2833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2" t="9347" r="5607" b="4902"/>
          <a:stretch/>
        </p:blipFill>
        <p:spPr>
          <a:xfrm rot="10800000">
            <a:off x="157840" y="1153680"/>
            <a:ext cx="11843919" cy="39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2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24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30D618-10EE-442C-A97B-7D1C79B6CA03}"/>
              </a:ext>
            </a:extLst>
          </p:cNvPr>
          <p:cNvSpPr txBox="1"/>
          <p:nvPr/>
        </p:nvSpPr>
        <p:spPr>
          <a:xfrm>
            <a:off x="174172" y="2159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Se lo advertí a cuantos estaban presentes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48CB57-2FDD-46FD-A65A-7669F0B4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85" y="1586320"/>
            <a:ext cx="11772109" cy="33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6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25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78B128-69B7-4E7F-8B41-29BDB28BD093}"/>
              </a:ext>
            </a:extLst>
          </p:cNvPr>
          <p:cNvSpPr txBox="1"/>
          <p:nvPr/>
        </p:nvSpPr>
        <p:spPr>
          <a:xfrm>
            <a:off x="557348" y="332490"/>
            <a:ext cx="10872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Necio es el que piensa que a él no le sucederá lo que les ha pasado a otros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796C9A-88FF-4F83-8C56-A0C63CAA5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08" b="41511"/>
          <a:stretch/>
        </p:blipFill>
        <p:spPr>
          <a:xfrm>
            <a:off x="214339" y="1179118"/>
            <a:ext cx="11573618" cy="36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9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3D8F6-9565-42C5-8B1C-020E5C8F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Subordinadas adjetivas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1FEF6-EBA6-490D-886D-2E1FA9DC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1E4CB7-CB13-4810-BF18-BE31AFC64F93}" type="slidenum">
              <a:rPr lang="es-ES" noProof="0" smtClean="0"/>
              <a:pPr rtl="0"/>
              <a:t>26</a:t>
            </a:fld>
            <a:endParaRPr lang="es-ES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6442D3-BF88-43B4-A0F9-987EE19E82D4}"/>
              </a:ext>
            </a:extLst>
          </p:cNvPr>
          <p:cNvSpPr txBox="1"/>
          <p:nvPr/>
        </p:nvSpPr>
        <p:spPr>
          <a:xfrm>
            <a:off x="374468" y="341199"/>
            <a:ext cx="110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Se dice que quien roba a un ladrón tiene cien años de perdón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14EB2C-F8C0-42A3-A978-A3A315355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6" b="36317"/>
          <a:stretch/>
        </p:blipFill>
        <p:spPr>
          <a:xfrm>
            <a:off x="156781" y="1249045"/>
            <a:ext cx="11805052" cy="39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3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96738F-FE93-4C53-B6DA-90B79C1D2611}"/>
              </a:ext>
            </a:extLst>
          </p:cNvPr>
          <p:cNvSpPr txBox="1"/>
          <p:nvPr/>
        </p:nvSpPr>
        <p:spPr>
          <a:xfrm>
            <a:off x="795690" y="810876"/>
            <a:ext cx="106343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Las proposiciones subordinadas adjetivas desempeñan cualquiera de las funciones del adjetivo (equivalen a un adjetivo):</a:t>
            </a:r>
          </a:p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complemento del nombre (CN),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atributo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Atr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o complemento predicativo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CPvo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Pero, de la misma forma que el adjetivo puede sustantivarse, las proposiciones adjetivas también pueden hacerlo: en este caso, se comportan como auténticas proposiciones sustantivas. </a:t>
            </a:r>
          </a:p>
        </p:txBody>
      </p:sp>
    </p:spTree>
    <p:extLst>
      <p:ext uri="{BB962C8B-B14F-4D97-AF65-F5344CB8AC3E}">
        <p14:creationId xmlns:p14="http://schemas.microsoft.com/office/powerpoint/2010/main" val="41485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4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6EA61F-B935-4830-9E0C-664529996CB5}"/>
              </a:ext>
            </a:extLst>
          </p:cNvPr>
          <p:cNvSpPr txBox="1"/>
          <p:nvPr/>
        </p:nvSpPr>
        <p:spPr>
          <a:xfrm>
            <a:off x="196115" y="413485"/>
            <a:ext cx="1187054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s-ES" sz="2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s-ES" sz="2000" b="1" i="0" dirty="0">
                <a:solidFill>
                  <a:srgbClr val="212529"/>
                </a:solidFill>
                <a:effectLst/>
                <a:latin typeface="-apple-system"/>
              </a:rPr>
              <a:t>¿Cómo identificarlas?</a:t>
            </a:r>
            <a:b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Las proposiciones subordinadas adjetivas en función de complemento del nombre: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s-ES" sz="2000" b="1" i="0" dirty="0">
                <a:solidFill>
                  <a:srgbClr val="212529"/>
                </a:solidFill>
                <a:effectLst/>
                <a:latin typeface="-apple-system"/>
              </a:rPr>
              <a:t>a)      Van introducidas por un nexo, un gerundio o un participio.</a:t>
            </a:r>
            <a:endParaRPr lang="es-ES" sz="20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0" dirty="0">
                <a:solidFill>
                  <a:srgbClr val="FF0000"/>
                </a:solidFill>
                <a:effectLst/>
                <a:latin typeface="-apple-system"/>
              </a:rPr>
              <a:t>El nexo 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Un </a:t>
            </a:r>
            <a:r>
              <a:rPr lang="es-ES" sz="2000" b="1" i="0" dirty="0">
                <a:solidFill>
                  <a:srgbClr val="212529"/>
                </a:solidFill>
                <a:effectLst/>
                <a:latin typeface="-apple-system"/>
              </a:rPr>
              <a:t>pronombre relativo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es-ES" sz="2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(que; el que, la que, lo que, los que, las que; el cual, la cual, lo cual, los cuales, las cuales; quien, quienes; cuyo / a / os / as), 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que puede ir precedido de preposición;</a:t>
            </a:r>
          </a:p>
          <a:p>
            <a:pPr marL="742950" lvl="1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en este caso, la preposición sirve para señalar la función que desempeña el pronombre relativo, por lo que siempre va dentro de la proposición adjetiva.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El perro (</a:t>
            </a:r>
            <a:r>
              <a:rPr lang="es-ES" sz="2000" b="1" i="0" u="sng" dirty="0">
                <a:solidFill>
                  <a:srgbClr val="212529"/>
                </a:solidFill>
                <a:effectLst/>
                <a:latin typeface="-apple-system"/>
              </a:rPr>
              <a:t>que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ladra) no muerde.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Este es el coche (con </a:t>
            </a:r>
            <a:r>
              <a:rPr lang="es-ES" sz="2000" b="1" i="0" u="sng" dirty="0">
                <a:solidFill>
                  <a:srgbClr val="212529"/>
                </a:solidFill>
                <a:effectLst/>
                <a:latin typeface="-apple-system"/>
              </a:rPr>
              <a:t>el que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aprendí a conducir).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El señor (a </a:t>
            </a:r>
            <a:r>
              <a:rPr lang="es-ES" sz="2000" b="1" i="0" u="sng" dirty="0">
                <a:solidFill>
                  <a:srgbClr val="212529"/>
                </a:solidFill>
                <a:effectLst/>
                <a:latin typeface="-apple-system"/>
              </a:rPr>
              <a:t>quien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he saludado) es mi profesor de Lengua.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O un </a:t>
            </a:r>
            <a:r>
              <a:rPr lang="es-ES" sz="2000" b="1" i="0" dirty="0">
                <a:solidFill>
                  <a:srgbClr val="212529"/>
                </a:solidFill>
                <a:effectLst/>
                <a:latin typeface="-apple-system"/>
              </a:rPr>
              <a:t>adverbio relativo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(donde, como, cuando)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El pueblo (</a:t>
            </a:r>
            <a:r>
              <a:rPr lang="es-ES" sz="2000" b="1" i="0" u="sng" dirty="0">
                <a:solidFill>
                  <a:srgbClr val="212529"/>
                </a:solidFill>
                <a:effectLst/>
                <a:latin typeface="-apple-system"/>
              </a:rPr>
              <a:t>donde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 nació ese escritor) está al sur de la Península.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Aún recuerdo los años (</a:t>
            </a:r>
            <a:r>
              <a:rPr lang="es-ES" sz="2000" b="1" i="0" u="sng" dirty="0">
                <a:solidFill>
                  <a:srgbClr val="212529"/>
                </a:solidFill>
                <a:effectLst/>
                <a:latin typeface="-apple-system"/>
              </a:rPr>
              <a:t>cuando </a:t>
            </a:r>
            <a:r>
              <a:rPr lang="es-ES" sz="2000" b="0" i="0" dirty="0">
                <a:solidFill>
                  <a:srgbClr val="212529"/>
                </a:solidFill>
                <a:effectLst/>
                <a:latin typeface="-apple-system"/>
              </a:rPr>
              <a:t>yo era niño).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3678" y="0"/>
            <a:ext cx="49680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212529"/>
                </a:solidFill>
                <a:latin typeface="-apple-system"/>
              </a:rPr>
              <a:t>Adjetivas de complemento del nombre (CN)</a:t>
            </a:r>
          </a:p>
        </p:txBody>
      </p:sp>
    </p:spTree>
    <p:extLst>
      <p:ext uri="{BB962C8B-B14F-4D97-AF65-F5344CB8AC3E}">
        <p14:creationId xmlns:p14="http://schemas.microsoft.com/office/powerpoint/2010/main" val="189487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5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6EA61F-B935-4830-9E0C-664529996CB5}"/>
              </a:ext>
            </a:extLst>
          </p:cNvPr>
          <p:cNvSpPr txBox="1"/>
          <p:nvPr/>
        </p:nvSpPr>
        <p:spPr>
          <a:xfrm>
            <a:off x="196115" y="413485"/>
            <a:ext cx="11773147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¿Cómo identificarlas?</a:t>
            </a:r>
            <a:b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Las proposiciones subordinadas adjetivas en función de complemento del nombre: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a)      Van introducidas por un nexo, un gerundio o un participio.</a:t>
            </a:r>
            <a:endParaRPr lang="es-ES" sz="32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742950" lvl="1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FF0000"/>
                </a:solidFill>
                <a:effectLst/>
                <a:latin typeface="-apple-system"/>
              </a:rPr>
              <a:t>Cuando no hay nexo</a:t>
            </a: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, en su lugar aparece un gerundio o un participio:</a:t>
            </a:r>
            <a:b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    Vi a Luis (</a:t>
            </a:r>
            <a:r>
              <a:rPr lang="es-ES" sz="3200" b="1" i="0" u="sng" dirty="0">
                <a:solidFill>
                  <a:srgbClr val="212529"/>
                </a:solidFill>
                <a:effectLst/>
                <a:latin typeface="-apple-system"/>
              </a:rPr>
              <a:t>despidiéndose</a:t>
            </a: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 de sus amigos).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Fuimos a Huesca por la autovía (</a:t>
            </a:r>
            <a:r>
              <a:rPr lang="es-ES" sz="3200" b="1" i="0" u="sng" dirty="0">
                <a:solidFill>
                  <a:srgbClr val="212529"/>
                </a:solidFill>
                <a:effectLst/>
                <a:latin typeface="-apple-system"/>
              </a:rPr>
              <a:t>inaugurada</a:t>
            </a: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 el mes pasado).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3678" y="0"/>
            <a:ext cx="49680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212529"/>
                </a:solidFill>
                <a:latin typeface="-apple-system"/>
              </a:rPr>
              <a:t>Adjetivas de complemento del nombre (CN)</a:t>
            </a:r>
          </a:p>
        </p:txBody>
      </p:sp>
    </p:spTree>
    <p:extLst>
      <p:ext uri="{BB962C8B-B14F-4D97-AF65-F5344CB8AC3E}">
        <p14:creationId xmlns:p14="http://schemas.microsoft.com/office/powerpoint/2010/main" val="378554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6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AC394B-DE65-4E7B-9B55-731ADFB255A9}"/>
              </a:ext>
            </a:extLst>
          </p:cNvPr>
          <p:cNvSpPr txBox="1"/>
          <p:nvPr/>
        </p:nvSpPr>
        <p:spPr>
          <a:xfrm>
            <a:off x="0" y="549177"/>
            <a:ext cx="11851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i="0" dirty="0">
                <a:solidFill>
                  <a:srgbClr val="212529"/>
                </a:solidFill>
                <a:effectLst/>
                <a:latin typeface="-apple-system"/>
              </a:rPr>
              <a:t>b)      Forman parte de un grupo nominal cuyo núcleo (un sustantivo o un pronombre) es el antecedente del relativo.</a:t>
            </a:r>
            <a:endParaRPr lang="es-E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/>
            <a:r>
              <a:rPr lang="es-ES" b="0" i="0" dirty="0">
                <a:solidFill>
                  <a:srgbClr val="212529"/>
                </a:solidFill>
                <a:effectLst/>
                <a:latin typeface="-apple-system"/>
              </a:rPr>
              <a:t>La proposición adjetiva funciona como complemento del nombre (CN).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D7B4B97-DB91-489F-BD45-00AB366FC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698884"/>
              </p:ext>
            </p:extLst>
          </p:nvPr>
        </p:nvGraphicFramePr>
        <p:xfrm>
          <a:off x="7358847" y="862906"/>
          <a:ext cx="4461958" cy="822960"/>
        </p:xfrm>
        <a:graphic>
          <a:graphicData uri="http://schemas.openxmlformats.org/drawingml/2006/table">
            <a:tbl>
              <a:tblPr/>
              <a:tblGrid>
                <a:gridCol w="741032">
                  <a:extLst>
                    <a:ext uri="{9D8B030D-6E8A-4147-A177-3AD203B41FA5}">
                      <a16:colId xmlns:a16="http://schemas.microsoft.com/office/drawing/2014/main" val="574358436"/>
                    </a:ext>
                  </a:extLst>
                </a:gridCol>
                <a:gridCol w="741032">
                  <a:extLst>
                    <a:ext uri="{9D8B030D-6E8A-4147-A177-3AD203B41FA5}">
                      <a16:colId xmlns:a16="http://schemas.microsoft.com/office/drawing/2014/main" val="222128792"/>
                    </a:ext>
                  </a:extLst>
                </a:gridCol>
                <a:gridCol w="1198264">
                  <a:extLst>
                    <a:ext uri="{9D8B030D-6E8A-4147-A177-3AD203B41FA5}">
                      <a16:colId xmlns:a16="http://schemas.microsoft.com/office/drawing/2014/main" val="2917987443"/>
                    </a:ext>
                  </a:extLst>
                </a:gridCol>
                <a:gridCol w="1781630">
                  <a:extLst>
                    <a:ext uri="{9D8B030D-6E8A-4147-A177-3AD203B41FA5}">
                      <a16:colId xmlns:a16="http://schemas.microsoft.com/office/drawing/2014/main" val="3021526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u="sng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El</a:t>
                      </a:r>
                      <a:endParaRPr lang="es-ES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u="sng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perro</a:t>
                      </a:r>
                      <a:endParaRPr lang="es-ES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u="sng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que ladra</a:t>
                      </a:r>
                      <a:endParaRPr lang="es-ES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 muerde.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44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Act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Nú.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CN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5965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s-ES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GN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656217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E182679B-9822-4C90-935D-5B43842675F0}"/>
              </a:ext>
            </a:extLst>
          </p:cNvPr>
          <p:cNvSpPr txBox="1"/>
          <p:nvPr/>
        </p:nvSpPr>
        <p:spPr>
          <a:xfrm>
            <a:off x="293077" y="1962083"/>
            <a:ext cx="115824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c)       </a:t>
            </a: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Son conmutables por alguna de estas categorías: un adjetivo calificativo, un participio, un grupo preposicional o un adjetivo demostrativo (este / ese / aquel, y sus variantes de género y número).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El perro (que ladra) no muerde.</a:t>
            </a:r>
            <a:endParaRPr lang="es-ES" sz="32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74295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El perro </a:t>
            </a: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ladrador</a:t>
            </a: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 no muerde (adjetivo)</a:t>
            </a:r>
          </a:p>
          <a:p>
            <a:pPr marL="742950" lvl="1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El perro </a:t>
            </a:r>
            <a:r>
              <a:rPr lang="es-ES" sz="3200" b="1" i="0" dirty="0">
                <a:solidFill>
                  <a:srgbClr val="212529"/>
                </a:solidFill>
                <a:effectLst/>
                <a:latin typeface="-apple-system"/>
              </a:rPr>
              <a:t>aquel </a:t>
            </a:r>
            <a:r>
              <a:rPr lang="es-ES" sz="3200" b="0" i="0" dirty="0">
                <a:solidFill>
                  <a:srgbClr val="212529"/>
                </a:solidFill>
                <a:effectLst/>
                <a:latin typeface="-apple-system"/>
              </a:rPr>
              <a:t>no muerde (adjetivo demostrativo).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53678" y="0"/>
            <a:ext cx="49680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212529"/>
                </a:solidFill>
                <a:latin typeface="-apple-system"/>
              </a:rPr>
              <a:t>Adjetivas de complemento del nombre (CN)</a:t>
            </a:r>
          </a:p>
        </p:txBody>
      </p:sp>
    </p:spTree>
    <p:extLst>
      <p:ext uri="{BB962C8B-B14F-4D97-AF65-F5344CB8AC3E}">
        <p14:creationId xmlns:p14="http://schemas.microsoft.com/office/powerpoint/2010/main" val="407535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7</a:t>
            </a:fld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182679B-9822-4C90-935D-5B43842675F0}"/>
              </a:ext>
            </a:extLst>
          </p:cNvPr>
          <p:cNvSpPr txBox="1"/>
          <p:nvPr/>
        </p:nvSpPr>
        <p:spPr>
          <a:xfrm>
            <a:off x="609600" y="1073321"/>
            <a:ext cx="1158240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212529"/>
                </a:solidFill>
                <a:effectLst/>
                <a:latin typeface="-apple-system"/>
              </a:rPr>
              <a:t>Los trabajadores (a los que despidió la empresa) se han puesto en huelga de hambre</a:t>
            </a: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Los trabajadores </a:t>
            </a:r>
            <a:r>
              <a:rPr lang="es-ES" sz="2400" b="1" i="0" dirty="0">
                <a:solidFill>
                  <a:srgbClr val="212529"/>
                </a:solidFill>
                <a:effectLst/>
                <a:latin typeface="-apple-system"/>
              </a:rPr>
              <a:t>despedidos</a:t>
            </a: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 se han puesto en huelga de hambre (participio).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Los trabajadores </a:t>
            </a:r>
            <a:r>
              <a:rPr lang="es-ES" sz="2400" b="1" i="0" dirty="0">
                <a:solidFill>
                  <a:srgbClr val="212529"/>
                </a:solidFill>
                <a:effectLst/>
                <a:latin typeface="-apple-system"/>
              </a:rPr>
              <a:t>aquellos</a:t>
            </a: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 se han puesto en huelga de hambre (adjetivo demostrativo).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212529"/>
              </a:solidFill>
              <a:latin typeface="-apple-system"/>
            </a:endParaRP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24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212529"/>
                </a:solidFill>
                <a:effectLst/>
                <a:latin typeface="-apple-system"/>
              </a:rPr>
              <a:t>Este es el coche (con el cual aprendí a conducir).</a:t>
            </a:r>
            <a:endParaRPr lang="es-ES" sz="24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Este es el coche </a:t>
            </a:r>
            <a:r>
              <a:rPr lang="es-ES" sz="2400" b="1" i="0" dirty="0">
                <a:solidFill>
                  <a:srgbClr val="212529"/>
                </a:solidFill>
                <a:effectLst/>
                <a:latin typeface="-apple-system"/>
              </a:rPr>
              <a:t>de mi aprendizaje</a:t>
            </a: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 (grupo preposicional).</a:t>
            </a:r>
          </a:p>
          <a:p>
            <a:pPr algn="l">
              <a:spcBef>
                <a:spcPts val="600"/>
              </a:spcBef>
            </a:pPr>
            <a:r>
              <a:rPr lang="es-ES" sz="2400" b="0" i="0" dirty="0">
                <a:solidFill>
                  <a:srgbClr val="212529"/>
                </a:solidFill>
                <a:effectLst/>
                <a:latin typeface="-apple-system"/>
              </a:rPr>
              <a:t>De todos modos, no siempre es posible realizar esas conmutaciones. En esos casos, identificaremos la proposición adjetiva por el nexo.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53678" y="0"/>
            <a:ext cx="49680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rgbClr val="212529"/>
                </a:solidFill>
                <a:latin typeface="-apple-system"/>
              </a:rPr>
              <a:t>Adjetivas de complemento del nombre (CN)</a:t>
            </a:r>
          </a:p>
        </p:txBody>
      </p:sp>
    </p:spTree>
    <p:extLst>
      <p:ext uri="{BB962C8B-B14F-4D97-AF65-F5344CB8AC3E}">
        <p14:creationId xmlns:p14="http://schemas.microsoft.com/office/powerpoint/2010/main" val="98922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21E477FB-CAC8-44EC-BBA9-E44820DE2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973"/>
          <a:stretch/>
        </p:blipFill>
        <p:spPr>
          <a:xfrm>
            <a:off x="559939" y="1438882"/>
            <a:ext cx="11516131" cy="3244213"/>
          </a:xfrm>
          <a:prstGeom prst="rect">
            <a:avLst/>
          </a:prstGeom>
          <a:noFill/>
        </p:spPr>
      </p:pic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0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21E477FB-CAC8-44EC-BBA9-E44820DE2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90"/>
          <a:stretch/>
        </p:blipFill>
        <p:spPr>
          <a:xfrm>
            <a:off x="209562" y="1375873"/>
            <a:ext cx="11516131" cy="3428068"/>
          </a:xfrm>
          <a:prstGeom prst="rect">
            <a:avLst/>
          </a:prstGeom>
          <a:noFill/>
        </p:spPr>
      </p:pic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/>
              <a:t>Subordinadas adjetivas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B1E4CB7-CB13-4810-BF18-BE31AFC64F93}" type="slidenum">
              <a:rPr lang="es-ES" smtClean="0"/>
              <a:pPr rtl="0">
                <a:spcAft>
                  <a:spcPts val="600"/>
                </a:spcAft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416533"/>
      </p:ext>
    </p:extLst>
  </p:cSld>
  <p:clrMapOvr>
    <a:masterClrMapping/>
  </p:clrMapOvr>
</p:sld>
</file>

<file path=ppt/theme/theme1.xml><?xml version="1.0" encoding="utf-8"?>
<a:theme xmlns:a="http://schemas.openxmlformats.org/drawingml/2006/main" name="In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7096_TF56076705_Win32" id="{61771854-B72C-43CF-A2C1-104B0153F838}" vid="{E80A506C-1E2C-4DBB-8069-2135678DD54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76797-8467-41BB-91A7-9AE8328A68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B19C5C-61AD-4793-BB9D-6401AD34A775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6272451-D558-4710-AF52-0EC1BD4C4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{BCD5CA61-E018-40F4-90D2-3FF5BEC31305}tf56076705_win32</Template>
  <TotalTime>179</TotalTime>
  <Words>1233</Words>
  <Application>Microsoft Office PowerPoint</Application>
  <PresentationFormat>Panorámica</PresentationFormat>
  <Paragraphs>196</Paragraphs>
  <Slides>26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Aharoni</vt:lpstr>
      <vt:lpstr>-apple-system</vt:lpstr>
      <vt:lpstr>Arial</vt:lpstr>
      <vt:lpstr>Avenir Next LT Pro</vt:lpstr>
      <vt:lpstr>Calibri</vt:lpstr>
      <vt:lpstr>Verdana</vt:lpstr>
      <vt:lpstr>InsmaticVTI</vt:lpstr>
      <vt:lpstr>Subordinadas adjetivas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Bachillerato Aula 3-3</dc:creator>
  <cp:lastModifiedBy>Bachillerato Aula 3-1</cp:lastModifiedBy>
  <cp:revision>23</cp:revision>
  <dcterms:created xsi:type="dcterms:W3CDTF">2022-03-16T08:51:58Z</dcterms:created>
  <dcterms:modified xsi:type="dcterms:W3CDTF">2022-03-30T06:21:16Z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