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8" r:id="rId9"/>
    <p:sldId id="269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179"/>
    <p:restoredTop sz="95788"/>
  </p:normalViewPr>
  <p:slideViewPr>
    <p:cSldViewPr snapToGrid="0" snapToObjects="1">
      <p:cViewPr varScale="1">
        <p:scale>
          <a:sx n="83" d="100"/>
          <a:sy n="83" d="100"/>
        </p:scale>
        <p:origin x="200" y="8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4/27/21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4/27/21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4/27/21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5826DF-7B42-2244-855F-ABAA1B9425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UNIT 5: “Work </a:t>
            </a:r>
            <a:r>
              <a:rPr lang="en-GB"/>
              <a:t>and business”</a:t>
            </a:r>
            <a:endParaRPr lang="en-GB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464D1FB-347C-C347-BFCB-1CEFC3177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3740727"/>
            <a:ext cx="6815669" cy="1237672"/>
          </a:xfrm>
        </p:spPr>
        <p:txBody>
          <a:bodyPr>
            <a:normAutofit fontScale="92500" lnSpcReduction="20000"/>
          </a:bodyPr>
          <a:lstStyle/>
          <a:p>
            <a:r>
              <a:rPr lang="en-GB" sz="4000" dirty="0"/>
              <a:t>Grammar:</a:t>
            </a:r>
          </a:p>
          <a:p>
            <a:r>
              <a:rPr lang="en-GB" sz="4000" dirty="0"/>
              <a:t>“RELATIVE CLAUSES”</a:t>
            </a:r>
          </a:p>
        </p:txBody>
      </p:sp>
    </p:spTree>
    <p:extLst>
      <p:ext uri="{BB962C8B-B14F-4D97-AF65-F5344CB8AC3E}">
        <p14:creationId xmlns:p14="http://schemas.microsoft.com/office/powerpoint/2010/main" val="31909324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DFAED6-BFD5-8848-8C09-159EEE0E5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1. DEFINING RELATIVE CLAUSES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ED2EFF8-C557-F448-8293-43E0E3B75D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00B050"/>
                </a:solidFill>
              </a:rPr>
              <a:t>DEFINING relative clauses </a:t>
            </a:r>
            <a:r>
              <a:rPr lang="en-GB" dirty="0"/>
              <a:t>make clear which person or thing we are talking about. They are </a:t>
            </a:r>
            <a:r>
              <a:rPr lang="en-GB" u="sng" dirty="0"/>
              <a:t>ESSENTIAL</a:t>
            </a:r>
            <a:r>
              <a:rPr lang="en-GB" dirty="0"/>
              <a:t> to understand the meaning of the sentence. (</a:t>
            </a:r>
            <a:r>
              <a:rPr lang="es-ES_tradnl" sz="1800" dirty="0"/>
              <a:t>Es decir, no podemos quitarlo o la frase no tendría sentido</a:t>
            </a:r>
            <a:r>
              <a:rPr lang="en-GB" dirty="0"/>
              <a:t>).</a:t>
            </a:r>
          </a:p>
          <a:p>
            <a:pPr marL="0" indent="0">
              <a:buNone/>
            </a:pPr>
            <a:r>
              <a:rPr lang="en-GB" dirty="0"/>
              <a:t>For example: </a:t>
            </a:r>
          </a:p>
          <a:p>
            <a:pPr lvl="1"/>
            <a:r>
              <a:rPr lang="en-GB" dirty="0"/>
              <a:t>The man who cuts my hair has gone to another hairdresser’s.</a:t>
            </a:r>
          </a:p>
          <a:p>
            <a:pPr lvl="1"/>
            <a:r>
              <a:rPr lang="en-GB" dirty="0"/>
              <a:t>The man has gone to another hairdresser’s.</a:t>
            </a:r>
          </a:p>
          <a:p>
            <a:pPr marL="457200" lvl="1" indent="0">
              <a:buNone/>
            </a:pPr>
            <a:r>
              <a:rPr lang="en-GB" dirty="0"/>
              <a:t>In the second sentence, we are not given any information about the man, so the sentence doesn’t carry all the meaning it could.</a:t>
            </a:r>
          </a:p>
        </p:txBody>
      </p:sp>
    </p:spTree>
    <p:extLst>
      <p:ext uri="{BB962C8B-B14F-4D97-AF65-F5344CB8AC3E}">
        <p14:creationId xmlns:p14="http://schemas.microsoft.com/office/powerpoint/2010/main" val="2392010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1E1E26-C038-304A-B4B3-DC645EECC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1.1. </a:t>
            </a:r>
            <a:r>
              <a:rPr lang="en-GB" sz="2800" dirty="0"/>
              <a:t>RELATIVE PRONOUNS IN DEFINING RELATIVE CLAUSES</a:t>
            </a:r>
            <a:endParaRPr lang="en-GB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85D9F62-A8BA-9444-BB7E-3E8E42DA0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51828"/>
            <a:ext cx="9601196" cy="3707234"/>
          </a:xfrm>
        </p:spPr>
        <p:txBody>
          <a:bodyPr>
            <a:normAutofit fontScale="85000" lnSpcReduction="20000"/>
          </a:bodyPr>
          <a:lstStyle/>
          <a:p>
            <a:r>
              <a:rPr lang="en-GB" dirty="0"/>
              <a:t>We use </a:t>
            </a:r>
            <a:r>
              <a:rPr lang="en-GB" b="1" dirty="0"/>
              <a:t>who</a:t>
            </a:r>
            <a:r>
              <a:rPr lang="en-GB" dirty="0"/>
              <a:t> or </a:t>
            </a:r>
            <a:r>
              <a:rPr lang="en-GB" b="1" dirty="0"/>
              <a:t>that</a:t>
            </a:r>
            <a:r>
              <a:rPr lang="en-GB" dirty="0"/>
              <a:t> when we are talking about </a:t>
            </a:r>
            <a:r>
              <a:rPr lang="en-GB" u="sng" dirty="0"/>
              <a:t>people</a:t>
            </a:r>
            <a:r>
              <a:rPr lang="en-GB" dirty="0"/>
              <a:t>. </a:t>
            </a:r>
          </a:p>
          <a:p>
            <a:pPr lvl="1"/>
            <a:r>
              <a:rPr lang="en-GB" dirty="0"/>
              <a:t>Paul is the person </a:t>
            </a:r>
            <a:r>
              <a:rPr lang="en-GB" b="1" dirty="0"/>
              <a:t>who/that </a:t>
            </a:r>
            <a:r>
              <a:rPr lang="en-GB" dirty="0"/>
              <a:t>deals with all the internet stuff.</a:t>
            </a:r>
          </a:p>
          <a:p>
            <a:r>
              <a:rPr lang="en-GB" dirty="0"/>
              <a:t>We use </a:t>
            </a:r>
            <a:r>
              <a:rPr lang="en-GB" b="1" dirty="0"/>
              <a:t>which</a:t>
            </a:r>
            <a:r>
              <a:rPr lang="en-GB" dirty="0"/>
              <a:t> or </a:t>
            </a:r>
            <a:r>
              <a:rPr lang="en-GB" b="1" dirty="0"/>
              <a:t>that</a:t>
            </a:r>
            <a:r>
              <a:rPr lang="en-GB" dirty="0"/>
              <a:t> when we are talking about </a:t>
            </a:r>
            <a:r>
              <a:rPr lang="en-GB" u="sng" dirty="0"/>
              <a:t>things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The video game </a:t>
            </a:r>
            <a:r>
              <a:rPr lang="en-GB" b="1" dirty="0"/>
              <a:t>which/that</a:t>
            </a:r>
            <a:r>
              <a:rPr lang="en-GB" dirty="0"/>
              <a:t> was releases yesterday is great.</a:t>
            </a:r>
          </a:p>
          <a:p>
            <a:r>
              <a:rPr lang="en-GB" dirty="0"/>
              <a:t>We use </a:t>
            </a:r>
            <a:r>
              <a:rPr lang="en-GB" b="1" dirty="0"/>
              <a:t>where</a:t>
            </a:r>
            <a:r>
              <a:rPr lang="en-GB" dirty="0"/>
              <a:t> to talk about </a:t>
            </a:r>
            <a:r>
              <a:rPr lang="en-GB" u="sng" dirty="0"/>
              <a:t>places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It’s a website </a:t>
            </a:r>
            <a:r>
              <a:rPr lang="en-GB" b="1" dirty="0"/>
              <a:t>where</a:t>
            </a:r>
            <a:r>
              <a:rPr lang="en-GB" dirty="0"/>
              <a:t> people can find accommodation.</a:t>
            </a:r>
          </a:p>
          <a:p>
            <a:r>
              <a:rPr lang="en-GB" dirty="0"/>
              <a:t>We use </a:t>
            </a:r>
            <a:r>
              <a:rPr lang="en-GB" b="1" dirty="0"/>
              <a:t>when</a:t>
            </a:r>
            <a:r>
              <a:rPr lang="en-GB" dirty="0"/>
              <a:t> to talk about </a:t>
            </a:r>
            <a:r>
              <a:rPr lang="en-GB" u="sng" dirty="0"/>
              <a:t>time</a:t>
            </a:r>
            <a:r>
              <a:rPr lang="en-GB" dirty="0"/>
              <a:t>, but is often replace by </a:t>
            </a:r>
            <a:r>
              <a:rPr lang="en-GB" b="1" dirty="0"/>
              <a:t>that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2015 was the year </a:t>
            </a:r>
            <a:r>
              <a:rPr lang="en-GB" b="1" dirty="0"/>
              <a:t>when</a:t>
            </a:r>
            <a:r>
              <a:rPr lang="en-GB" dirty="0"/>
              <a:t> we set up our business.</a:t>
            </a:r>
          </a:p>
          <a:p>
            <a:r>
              <a:rPr lang="en-GB" dirty="0"/>
              <a:t>We use </a:t>
            </a:r>
            <a:r>
              <a:rPr lang="en-GB" b="1" dirty="0"/>
              <a:t>whose</a:t>
            </a:r>
            <a:r>
              <a:rPr lang="en-GB" dirty="0"/>
              <a:t> to talk about </a:t>
            </a:r>
            <a:r>
              <a:rPr lang="en-GB" u="sng" dirty="0"/>
              <a:t>possession</a:t>
            </a:r>
            <a:r>
              <a:rPr lang="en-GB" dirty="0"/>
              <a:t>.</a:t>
            </a:r>
          </a:p>
          <a:p>
            <a:pPr lvl="1"/>
            <a:r>
              <a:rPr lang="en-GB" dirty="0"/>
              <a:t>I met a man </a:t>
            </a:r>
            <a:r>
              <a:rPr lang="en-GB" b="1" dirty="0"/>
              <a:t>whose</a:t>
            </a:r>
            <a:r>
              <a:rPr lang="en-GB" dirty="0"/>
              <a:t> brother is an astronaut.</a:t>
            </a:r>
          </a:p>
        </p:txBody>
      </p:sp>
    </p:spTree>
    <p:extLst>
      <p:ext uri="{BB962C8B-B14F-4D97-AF65-F5344CB8AC3E}">
        <p14:creationId xmlns:p14="http://schemas.microsoft.com/office/powerpoint/2010/main" val="37397495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FE557D-5291-E945-986C-80BFA551F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600" dirty="0"/>
              <a:t>1.2. OMISSION OF RELATIVE PRONOUNS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D50AFD-0E61-5C4C-B193-9F89E902DB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766" y="2438401"/>
            <a:ext cx="10636468" cy="3731171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We can omit the relative pronoun in </a:t>
            </a:r>
            <a:r>
              <a:rPr lang="en-GB" dirty="0">
                <a:solidFill>
                  <a:srgbClr val="00B050"/>
                </a:solidFill>
              </a:rPr>
              <a:t>DEFINING relative clauses </a:t>
            </a:r>
            <a:r>
              <a:rPr lang="en-GB" dirty="0"/>
              <a:t>when the relative pronoun is the object of the verb: </a:t>
            </a:r>
          </a:p>
          <a:p>
            <a:pPr marL="914400" lvl="2" indent="0">
              <a:buNone/>
            </a:pPr>
            <a:r>
              <a:rPr lang="en-GB" dirty="0"/>
              <a:t>		</a:t>
            </a:r>
            <a:r>
              <a:rPr lang="en-GB" sz="2200" dirty="0"/>
              <a:t>/Es decir, </a:t>
            </a:r>
            <a:r>
              <a:rPr lang="es-ES_tradnl" sz="2200" dirty="0"/>
              <a:t>podemos omitir el pronombre relativo cuando este pronombre es el complemento del verbo./</a:t>
            </a:r>
          </a:p>
          <a:p>
            <a:pPr marL="914400" lvl="2" indent="0">
              <a:buNone/>
            </a:pPr>
            <a:endParaRPr lang="es-ES_tradnl" dirty="0"/>
          </a:p>
          <a:p>
            <a:r>
              <a:rPr lang="en-GB" u="sng" dirty="0"/>
              <a:t>A smartphone</a:t>
            </a:r>
            <a:r>
              <a:rPr lang="en-GB" dirty="0"/>
              <a:t> is the only electronic device (that) I use. ¿</a:t>
            </a:r>
            <a:r>
              <a:rPr lang="es-ES_tradnl" dirty="0"/>
              <a:t>Cuál es el dispositivo que uso</a:t>
            </a:r>
            <a:r>
              <a:rPr lang="en-GB" dirty="0"/>
              <a:t>? </a:t>
            </a:r>
            <a:r>
              <a:rPr lang="en-GB" dirty="0">
                <a:sym typeface="Wingdings" pitchFamily="2" charset="2"/>
              </a:rPr>
              <a:t> A smartphone. OBJECT</a:t>
            </a:r>
            <a:endParaRPr lang="en-GB" dirty="0"/>
          </a:p>
          <a:p>
            <a:pPr marL="457200" lvl="1" indent="0">
              <a:buNone/>
            </a:pPr>
            <a:r>
              <a:rPr lang="en-GB" sz="1600" dirty="0"/>
              <a:t>      Object</a:t>
            </a:r>
          </a:p>
          <a:p>
            <a:r>
              <a:rPr lang="en-GB" u="sng" dirty="0"/>
              <a:t>Harry</a:t>
            </a:r>
            <a:r>
              <a:rPr lang="en-GB" dirty="0"/>
              <a:t> is the boy (who) I met at the party. ¿</a:t>
            </a:r>
            <a:r>
              <a:rPr lang="es-ES_tradnl" dirty="0"/>
              <a:t>A quién conocí yo en la fiesta</a:t>
            </a:r>
            <a:r>
              <a:rPr lang="en-GB" dirty="0"/>
              <a:t>? </a:t>
            </a:r>
            <a:r>
              <a:rPr lang="en-GB" dirty="0">
                <a:sym typeface="Wingdings" pitchFamily="2" charset="2"/>
              </a:rPr>
              <a:t> Harry. OBJECT</a:t>
            </a:r>
            <a:endParaRPr lang="en-GB" dirty="0"/>
          </a:p>
          <a:p>
            <a:pPr marL="0" indent="0">
              <a:buNone/>
            </a:pPr>
            <a:r>
              <a:rPr lang="en-GB" sz="1800" dirty="0"/>
              <a:t>   </a:t>
            </a:r>
            <a:r>
              <a:rPr lang="en-GB" sz="1600" dirty="0"/>
              <a:t>       Object</a:t>
            </a:r>
            <a:r>
              <a:rPr lang="en-GB" dirty="0"/>
              <a:t>	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s-ES_tradnl" dirty="0"/>
              <a:t>En ambas frases, el sujeto es ”I” (Yo) por lo tanto, los complementos son: ”A </a:t>
            </a:r>
            <a:r>
              <a:rPr lang="es-ES_tradnl" dirty="0" err="1"/>
              <a:t>smartphone</a:t>
            </a:r>
            <a:r>
              <a:rPr lang="es-ES_tradnl" dirty="0"/>
              <a:t>” y “Harry”. Como ambos complementos están siendo definidos, es decir, que están explícitos en las frases, podemos omitir los pronombres relativos correspondientes, quedando así</a:t>
            </a:r>
            <a:r>
              <a:rPr lang="en-GB" dirty="0"/>
              <a:t>: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dirty="0"/>
              <a:t>	A smartphone is the only electronic device I use.</a:t>
            </a:r>
          </a:p>
          <a:p>
            <a:r>
              <a:rPr lang="en-GB" dirty="0"/>
              <a:t>	Harry is the boy I met at the party.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97747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C1611A-5297-834F-86F1-329922581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2. NON-DEFINING RELATIVE CLAUSES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44B574B-4A65-A740-94F8-6475A2D191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38400"/>
            <a:ext cx="9601196" cy="3783724"/>
          </a:xfrm>
        </p:spPr>
        <p:txBody>
          <a:bodyPr>
            <a:normAutofit lnSpcReduction="10000"/>
          </a:bodyPr>
          <a:lstStyle/>
          <a:p>
            <a:r>
              <a:rPr lang="en-GB" dirty="0">
                <a:solidFill>
                  <a:srgbClr val="C00000"/>
                </a:solidFill>
              </a:rPr>
              <a:t>NON-DEFINING relative clauses </a:t>
            </a:r>
            <a:r>
              <a:rPr lang="en-GB" dirty="0"/>
              <a:t>are clauses that are </a:t>
            </a:r>
            <a:r>
              <a:rPr lang="en-GB" u="sng" dirty="0"/>
              <a:t>NOT ESSENTIAL</a:t>
            </a:r>
            <a:r>
              <a:rPr lang="en-GB" dirty="0"/>
              <a:t> (</a:t>
            </a:r>
            <a:r>
              <a:rPr lang="es-ES_tradnl" sz="1800" dirty="0"/>
              <a:t>esto significa que podemos prescindir de esa parte, se puede quitar</a:t>
            </a:r>
            <a:r>
              <a:rPr lang="en-GB" dirty="0"/>
              <a:t>) to understand the sentence. However, they give us extra info: </a:t>
            </a:r>
          </a:p>
          <a:p>
            <a:r>
              <a:rPr lang="en-GB" b="1" u="sng" dirty="0"/>
              <a:t>Example A</a:t>
            </a:r>
            <a:r>
              <a:rPr lang="en-GB" b="1" dirty="0"/>
              <a:t>: Harry Houdini was born in Hungary. His real name was Ehrich Weiss. </a:t>
            </a:r>
            <a:r>
              <a:rPr lang="en-GB" dirty="0"/>
              <a:t>In this example, the first sentence has the main info and the second provides extra info. </a:t>
            </a:r>
          </a:p>
          <a:p>
            <a:r>
              <a:rPr lang="en-GB" b="1" u="sng" dirty="0"/>
              <a:t>Example B</a:t>
            </a:r>
            <a:r>
              <a:rPr lang="en-GB" b="1" dirty="0"/>
              <a:t>: Harry Houdini, whose real name was Ehrich Weiss, was born in Hungary. </a:t>
            </a:r>
            <a:r>
              <a:rPr lang="en-GB" dirty="0"/>
              <a:t>In this example, we have incorporated the extra info (sentence 2) into the sentence 1 in the form of a non-defining relative clause and with commas.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793552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8E57F8-BCBB-EF46-8B63-8190EFAD4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2.1. THE USE OF COMMAS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76DF64-656D-134D-9C93-ACF28CDF4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When we add a </a:t>
            </a:r>
            <a:r>
              <a:rPr lang="en-GB" dirty="0">
                <a:solidFill>
                  <a:srgbClr val="C00000"/>
                </a:solidFill>
              </a:rPr>
              <a:t>non-defining relative clause</a:t>
            </a:r>
            <a:r>
              <a:rPr lang="en-GB" dirty="0"/>
              <a:t>, we always use a (,) before and after the clause. (,non-defining relative clause,) </a:t>
            </a:r>
            <a:r>
              <a:rPr lang="en-GB" b="1" dirty="0"/>
              <a:t>*1</a:t>
            </a:r>
          </a:p>
          <a:p>
            <a:r>
              <a:rPr lang="en-GB" dirty="0"/>
              <a:t>If the clause is at the end of the sentence, we put a (,) before and we end with a full stop (.) </a:t>
            </a:r>
            <a:r>
              <a:rPr lang="en-GB" b="1" dirty="0"/>
              <a:t>*2</a:t>
            </a:r>
          </a:p>
          <a:p>
            <a:pPr lvl="1"/>
            <a:r>
              <a:rPr lang="en-GB" b="1" dirty="0"/>
              <a:t>*1: </a:t>
            </a:r>
            <a:r>
              <a:rPr lang="en-GB" dirty="0"/>
              <a:t>The Prado Museum, which is visited by thousands of people every year, is in Madrid. </a:t>
            </a:r>
            <a:r>
              <a:rPr lang="en-GB" sz="1800" dirty="0"/>
              <a:t>(</a:t>
            </a:r>
            <a:r>
              <a:rPr lang="es-ES_tradnl" sz="1600" dirty="0"/>
              <a:t>ponemos coma antes y después de la non-</a:t>
            </a:r>
            <a:r>
              <a:rPr lang="es-ES_tradnl" sz="1600" dirty="0" err="1"/>
              <a:t>defining</a:t>
            </a:r>
            <a:r>
              <a:rPr lang="es-ES_tradnl" sz="1600" dirty="0"/>
              <a:t> </a:t>
            </a:r>
            <a:r>
              <a:rPr lang="es-ES_tradnl" sz="1600" dirty="0" err="1"/>
              <a:t>clause</a:t>
            </a:r>
            <a:r>
              <a:rPr lang="en-GB" sz="1800" dirty="0"/>
              <a:t>)</a:t>
            </a:r>
            <a:endParaRPr lang="en-GB" dirty="0"/>
          </a:p>
          <a:p>
            <a:pPr lvl="1"/>
            <a:r>
              <a:rPr lang="en-GB" b="1" dirty="0"/>
              <a:t>*2</a:t>
            </a:r>
            <a:r>
              <a:rPr lang="en-GB" dirty="0"/>
              <a:t>: Alex’s favourite video game is Minecraft, which was created by the Swedish programmer Markus Persson. </a:t>
            </a:r>
            <a:r>
              <a:rPr lang="en-GB" sz="1600" dirty="0"/>
              <a:t>(</a:t>
            </a:r>
            <a:r>
              <a:rPr lang="es-ES_tradnl" sz="1600" dirty="0"/>
              <a:t>ponemos la coma antes de la non-</a:t>
            </a:r>
            <a:r>
              <a:rPr lang="es-ES_tradnl" sz="1600" dirty="0" err="1"/>
              <a:t>defining</a:t>
            </a:r>
            <a:r>
              <a:rPr lang="es-ES_tradnl" sz="1600" dirty="0"/>
              <a:t> </a:t>
            </a:r>
            <a:r>
              <a:rPr lang="es-ES_tradnl" sz="1600" dirty="0" err="1"/>
              <a:t>clause</a:t>
            </a:r>
            <a:r>
              <a:rPr lang="es-ES_tradnl" sz="1600" dirty="0"/>
              <a:t> y se termina con un punto final</a:t>
            </a:r>
            <a:r>
              <a:rPr lang="en-GB" sz="1600" dirty="0"/>
              <a:t>).</a:t>
            </a:r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594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039316-655D-DA4B-B37C-D9D06F6C52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2.2. RELATIVE PRONOUNS IN NON-DEFINING RELATIVE CLAUSES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756F75-0483-484B-92BA-8D10C41C0E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654682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In non-defining relative clauses we use:</a:t>
            </a:r>
          </a:p>
          <a:p>
            <a:pPr lvl="1"/>
            <a:r>
              <a:rPr lang="en-GB" dirty="0"/>
              <a:t>who </a:t>
            </a:r>
            <a:r>
              <a:rPr lang="en-GB" dirty="0">
                <a:sym typeface="Wingdings" pitchFamily="2" charset="2"/>
              </a:rPr>
              <a:t> people (</a:t>
            </a:r>
            <a:r>
              <a:rPr lang="en-GB" b="1" dirty="0">
                <a:sym typeface="Wingdings" pitchFamily="2" charset="2"/>
              </a:rPr>
              <a:t>*1)</a:t>
            </a:r>
          </a:p>
          <a:p>
            <a:pPr lvl="1"/>
            <a:r>
              <a:rPr lang="en-GB" dirty="0">
                <a:sym typeface="Wingdings" pitchFamily="2" charset="2"/>
              </a:rPr>
              <a:t>which  things (</a:t>
            </a:r>
            <a:r>
              <a:rPr lang="en-GB" b="1" dirty="0">
                <a:sym typeface="Wingdings" pitchFamily="2" charset="2"/>
              </a:rPr>
              <a:t>*2)</a:t>
            </a:r>
            <a:r>
              <a:rPr lang="en-GB" dirty="0">
                <a:sym typeface="Wingdings" pitchFamily="2" charset="2"/>
              </a:rPr>
              <a:t>			</a:t>
            </a:r>
          </a:p>
          <a:p>
            <a:r>
              <a:rPr lang="en-GB" dirty="0"/>
              <a:t>WE DON’T USE THAT. 					THAT:</a:t>
            </a:r>
          </a:p>
          <a:p>
            <a:pPr marL="0" indent="0">
              <a:buNone/>
            </a:pPr>
            <a:r>
              <a:rPr lang="en-GB" dirty="0"/>
              <a:t>	(</a:t>
            </a:r>
            <a:r>
              <a:rPr lang="en-GB" b="1" dirty="0"/>
              <a:t>*1</a:t>
            </a:r>
            <a:r>
              <a:rPr lang="en-GB" dirty="0"/>
              <a:t>): Harry Houdini, </a:t>
            </a:r>
            <a:r>
              <a:rPr lang="en-GB" u="sng" dirty="0"/>
              <a:t>who is my hero</a:t>
            </a:r>
            <a:r>
              <a:rPr lang="en-GB" dirty="0"/>
              <a:t>, came from Hungary. </a:t>
            </a:r>
          </a:p>
          <a:p>
            <a:pPr marL="0" indent="0">
              <a:buNone/>
            </a:pPr>
            <a:r>
              <a:rPr lang="en-GB" dirty="0"/>
              <a:t>					No decimos: …., </a:t>
            </a:r>
            <a:r>
              <a:rPr lang="en-GB" strike="sngStrike" dirty="0"/>
              <a:t>that</a:t>
            </a:r>
            <a:r>
              <a:rPr lang="en-GB" dirty="0"/>
              <a:t> is my hero, …</a:t>
            </a:r>
          </a:p>
          <a:p>
            <a:pPr marL="0" indent="0">
              <a:buNone/>
            </a:pPr>
            <a:r>
              <a:rPr lang="en-GB" dirty="0"/>
              <a:t>	(</a:t>
            </a:r>
            <a:r>
              <a:rPr lang="en-GB" b="1" dirty="0"/>
              <a:t>*2</a:t>
            </a:r>
            <a:r>
              <a:rPr lang="en-GB" dirty="0"/>
              <a:t>): The Tower of London, </a:t>
            </a:r>
            <a:r>
              <a:rPr lang="en-GB" u="sng" dirty="0"/>
              <a:t>which is very popular with tourists</a:t>
            </a:r>
            <a:r>
              <a:rPr lang="en-GB" dirty="0"/>
              <a:t>, is located on the 	north bank of the River Thames.</a:t>
            </a:r>
          </a:p>
          <a:p>
            <a:pPr marL="0" indent="0">
              <a:buNone/>
            </a:pPr>
            <a:r>
              <a:rPr lang="en-GB" dirty="0"/>
              <a:t>					No decimos: …, </a:t>
            </a:r>
            <a:r>
              <a:rPr lang="en-GB" strike="sngStrike" dirty="0"/>
              <a:t>that</a:t>
            </a:r>
            <a:r>
              <a:rPr lang="en-GB" dirty="0"/>
              <a:t> is very popular with tourists, …</a:t>
            </a:r>
          </a:p>
        </p:txBody>
      </p:sp>
      <p:pic>
        <p:nvPicPr>
          <p:cNvPr id="5" name="Gráfico 4" descr="Cerrar">
            <a:extLst>
              <a:ext uri="{FF2B5EF4-FFF2-40B4-BE49-F238E27FC236}">
                <a16:creationId xmlns:a16="http://schemas.microsoft.com/office/drawing/2014/main" id="{C664B497-26CE-6849-95D3-F53D0849DA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63129" y="333878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712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A440FBE6-72B7-43D4-A8EB-FDBC35FE56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647B8492-BC4D-4046-B35A-C38E03494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6" name="Picture 75">
              <a:extLst>
                <a:ext uri="{FF2B5EF4-FFF2-40B4-BE49-F238E27FC236}">
                  <a16:creationId xmlns:a16="http://schemas.microsoft.com/office/drawing/2014/main" id="{47264A7B-BD07-443B-B4AE-B7D112274D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8D9B85B4-ACC6-412B-BC6B-2163BCCDFBD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17D5E57D-F913-44D3-9AF3-FCDFAE64F7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9" name="Picture 78">
              <a:extLst>
                <a:ext uri="{FF2B5EF4-FFF2-40B4-BE49-F238E27FC236}">
                  <a16:creationId xmlns:a16="http://schemas.microsoft.com/office/drawing/2014/main" id="{BCF01E4E-4102-455A-BC41-D5F848B941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ítulo 1">
            <a:extLst>
              <a:ext uri="{FF2B5EF4-FFF2-40B4-BE49-F238E27FC236}">
                <a16:creationId xmlns:a16="http://schemas.microsoft.com/office/drawing/2014/main" id="{3666AA5C-21FB-994E-A132-69B7D25BF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3660056" cy="1325373"/>
          </a:xfrm>
        </p:spPr>
        <p:txBody>
          <a:bodyPr anchor="b">
            <a:normAutofit/>
          </a:bodyPr>
          <a:lstStyle/>
          <a:p>
            <a:r>
              <a:rPr lang="es-ES" sz="2400"/>
              <a:t>Summary</a:t>
            </a:r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16652DC1-CA18-4263-AC06-BAB0B05EC7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xplanation about defining and non-defining relative clauses - Buscar con  Google | Palabras de vocabulario, Quiero aprender ingles, Vocabulario en  ingles">
            <a:extLst>
              <a:ext uri="{FF2B5EF4-FFF2-40B4-BE49-F238E27FC236}">
                <a16:creationId xmlns:a16="http://schemas.microsoft.com/office/drawing/2014/main" id="{F61AB902-3016-CF45-8201-234930B27D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17" r="2" b="7312"/>
          <a:stretch/>
        </p:blipFill>
        <p:spPr bwMode="auto">
          <a:xfrm>
            <a:off x="5176911" y="765822"/>
            <a:ext cx="5978769" cy="5349427"/>
          </a:xfrm>
          <a:prstGeom prst="rect">
            <a:avLst/>
          </a:prstGeom>
          <a:noFill/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51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E87BB8-562C-8543-B65F-E58295D644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Verbs </a:t>
            </a:r>
            <a:r>
              <a:rPr lang="es-ES" dirty="0" err="1"/>
              <a:t>with</a:t>
            </a:r>
            <a:r>
              <a:rPr lang="es-ES" dirty="0"/>
              <a:t> </a:t>
            </a:r>
            <a:r>
              <a:rPr lang="es-ES" dirty="0" err="1"/>
              <a:t>prepositions</a:t>
            </a:r>
            <a:endParaRPr lang="es-E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B851C5-37EF-3B45-86BC-82993DC3AB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two</a:t>
            </a:r>
            <a:r>
              <a:rPr lang="es-ES" dirty="0"/>
              <a:t> </a:t>
            </a:r>
            <a:r>
              <a:rPr lang="es-ES" dirty="0" err="1"/>
              <a:t>situations</a:t>
            </a:r>
            <a:r>
              <a:rPr lang="es-ES" dirty="0"/>
              <a:t>: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55ED5FEC-F188-DE4A-9547-5BA3B602CA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7240010"/>
              </p:ext>
            </p:extLst>
          </p:nvPr>
        </p:nvGraphicFramePr>
        <p:xfrm>
          <a:off x="914401" y="3241626"/>
          <a:ext cx="10363196" cy="1949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81598">
                  <a:extLst>
                    <a:ext uri="{9D8B030D-6E8A-4147-A177-3AD203B41FA5}">
                      <a16:colId xmlns:a16="http://schemas.microsoft.com/office/drawing/2014/main" val="623526101"/>
                    </a:ext>
                  </a:extLst>
                </a:gridCol>
                <a:gridCol w="5181598">
                  <a:extLst>
                    <a:ext uri="{9D8B030D-6E8A-4147-A177-3AD203B41FA5}">
                      <a16:colId xmlns:a16="http://schemas.microsoft.com/office/drawing/2014/main" val="1885544163"/>
                    </a:ext>
                  </a:extLst>
                </a:gridCol>
              </a:tblGrid>
              <a:tr h="486508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Informal </a:t>
                      </a:r>
                      <a:r>
                        <a:rPr lang="es-ES" dirty="0" err="1"/>
                        <a:t>style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Formal </a:t>
                      </a:r>
                      <a:r>
                        <a:rPr lang="es-ES" dirty="0" err="1"/>
                        <a:t>style</a:t>
                      </a:r>
                      <a:endParaRPr lang="es-E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1079212"/>
                  </a:ext>
                </a:extLst>
              </a:tr>
              <a:tr h="1223434"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VERB + PREPOSITON</a:t>
                      </a:r>
                    </a:p>
                    <a:p>
                      <a:pPr algn="ctr"/>
                      <a:endParaRPr lang="es-ES" dirty="0"/>
                    </a:p>
                    <a:p>
                      <a:pPr algn="just"/>
                      <a:r>
                        <a:rPr lang="es-ES" dirty="0"/>
                        <a:t>     Use the kit </a:t>
                      </a:r>
                      <a:r>
                        <a:rPr lang="es-ES" dirty="0" err="1"/>
                        <a:t>which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you’ve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been</a:t>
                      </a:r>
                      <a:r>
                        <a:rPr lang="es-ES" dirty="0"/>
                        <a:t> </a:t>
                      </a:r>
                      <a:r>
                        <a:rPr lang="es-ES" b="1" dirty="0" err="1"/>
                        <a:t>provided</a:t>
                      </a:r>
                      <a:r>
                        <a:rPr lang="es-ES" b="1" dirty="0"/>
                        <a:t> </a:t>
                      </a:r>
                      <a:r>
                        <a:rPr lang="es-ES" b="1" dirty="0" err="1"/>
                        <a:t>with</a:t>
                      </a:r>
                      <a:r>
                        <a:rPr lang="es-ES" dirty="0"/>
                        <a:t>.</a:t>
                      </a:r>
                    </a:p>
                    <a:p>
                      <a:pPr algn="just"/>
                      <a:endParaRPr lang="es-ES" dirty="0"/>
                    </a:p>
                    <a:p>
                      <a:pPr algn="just"/>
                      <a:r>
                        <a:rPr lang="es-ES" dirty="0"/>
                        <a:t>      </a:t>
                      </a:r>
                      <a:r>
                        <a:rPr lang="es-ES" dirty="0" err="1"/>
                        <a:t>Jesse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Owens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is</a:t>
                      </a:r>
                      <a:r>
                        <a:rPr lang="es-ES" dirty="0"/>
                        <a:t> the </a:t>
                      </a:r>
                      <a:r>
                        <a:rPr lang="es-ES" dirty="0" err="1"/>
                        <a:t>athlete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who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we</a:t>
                      </a:r>
                      <a:r>
                        <a:rPr lang="es-ES" dirty="0"/>
                        <a:t> </a:t>
                      </a:r>
                      <a:r>
                        <a:rPr lang="es-ES" b="1" dirty="0" err="1"/>
                        <a:t>heard</a:t>
                      </a:r>
                      <a:r>
                        <a:rPr lang="es-ES" b="1" dirty="0"/>
                        <a:t> </a:t>
                      </a:r>
                      <a:r>
                        <a:rPr lang="es-ES" b="1" dirty="0" err="1"/>
                        <a:t>about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/>
                        <a:t>PREPOSITION + WHICH / WHOM</a:t>
                      </a:r>
                    </a:p>
                    <a:p>
                      <a:pPr algn="ctr"/>
                      <a:endParaRPr lang="es-ES" dirty="0"/>
                    </a:p>
                    <a:p>
                      <a:pPr algn="just"/>
                      <a:r>
                        <a:rPr lang="es-ES" dirty="0"/>
                        <a:t>  </a:t>
                      </a:r>
                      <a:r>
                        <a:rPr lang="es-ES" dirty="0" err="1"/>
                        <a:t>Please</a:t>
                      </a:r>
                      <a:r>
                        <a:rPr lang="es-ES" dirty="0"/>
                        <a:t> use the kit </a:t>
                      </a:r>
                      <a:r>
                        <a:rPr lang="es-ES" b="1" dirty="0" err="1"/>
                        <a:t>with</a:t>
                      </a:r>
                      <a:r>
                        <a:rPr lang="es-ES" b="1" dirty="0"/>
                        <a:t> </a:t>
                      </a:r>
                      <a:r>
                        <a:rPr lang="es-ES" b="1" dirty="0" err="1"/>
                        <a:t>which</a:t>
                      </a:r>
                      <a:r>
                        <a:rPr lang="es-ES" b="1" dirty="0"/>
                        <a:t> </a:t>
                      </a:r>
                      <a:r>
                        <a:rPr lang="es-ES" dirty="0" err="1"/>
                        <a:t>you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have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been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provided</a:t>
                      </a:r>
                      <a:r>
                        <a:rPr lang="es-ES" dirty="0"/>
                        <a:t>.</a:t>
                      </a:r>
                    </a:p>
                    <a:p>
                      <a:pPr algn="ctr"/>
                      <a:endParaRPr lang="es-ES" dirty="0"/>
                    </a:p>
                    <a:p>
                      <a:pPr algn="ctr"/>
                      <a:r>
                        <a:rPr lang="es-ES" dirty="0" err="1"/>
                        <a:t>Jesse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Owens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is</a:t>
                      </a:r>
                      <a:r>
                        <a:rPr lang="es-ES" dirty="0"/>
                        <a:t> the </a:t>
                      </a:r>
                      <a:r>
                        <a:rPr lang="es-ES" dirty="0" err="1"/>
                        <a:t>athlete</a:t>
                      </a:r>
                      <a:r>
                        <a:rPr lang="es-ES" dirty="0"/>
                        <a:t> </a:t>
                      </a:r>
                      <a:r>
                        <a:rPr lang="es-ES" b="1" dirty="0" err="1"/>
                        <a:t>about</a:t>
                      </a:r>
                      <a:r>
                        <a:rPr lang="es-ES" b="1" dirty="0"/>
                        <a:t> </a:t>
                      </a:r>
                      <a:r>
                        <a:rPr lang="es-ES" b="1" dirty="0" err="1"/>
                        <a:t>whom</a:t>
                      </a:r>
                      <a:r>
                        <a:rPr lang="es-ES" b="1" dirty="0"/>
                        <a:t> </a:t>
                      </a:r>
                      <a:r>
                        <a:rPr lang="es-ES" dirty="0" err="1"/>
                        <a:t>we</a:t>
                      </a:r>
                      <a:r>
                        <a:rPr lang="es-ES" dirty="0"/>
                        <a:t> </a:t>
                      </a:r>
                      <a:r>
                        <a:rPr lang="es-ES" dirty="0" err="1"/>
                        <a:t>heart</a:t>
                      </a:r>
                      <a:r>
                        <a:rPr lang="es-ES" dirty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7680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39312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ánico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Orgánico</Template>
  <TotalTime>105</TotalTime>
  <Words>841</Words>
  <Application>Microsoft Macintosh PowerPoint</Application>
  <PresentationFormat>Panorámica</PresentationFormat>
  <Paragraphs>65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Orgánico</vt:lpstr>
      <vt:lpstr>UNIT 5: “Work and business”</vt:lpstr>
      <vt:lpstr>1. DEFINING RELATIVE CLAUSES</vt:lpstr>
      <vt:lpstr>1.1. RELATIVE PRONOUNS IN DEFINING RELATIVE CLAUSES</vt:lpstr>
      <vt:lpstr>1.2. OMISSION OF RELATIVE PRONOUNS</vt:lpstr>
      <vt:lpstr>2. NON-DEFINING RELATIVE CLAUSES</vt:lpstr>
      <vt:lpstr>2.1. THE USE OF COMMAS</vt:lpstr>
      <vt:lpstr>2.2. RELATIVE PRONOUNS IN NON-DEFINING RELATIVE CLAUSES</vt:lpstr>
      <vt:lpstr>Summary</vt:lpstr>
      <vt:lpstr>Verbs with prepositions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“A head for business”</dc:title>
  <dc:creator>Andrea Moreno Velázquez</dc:creator>
  <cp:lastModifiedBy>Andrea Moreno Velázquez</cp:lastModifiedBy>
  <cp:revision>33</cp:revision>
  <dcterms:created xsi:type="dcterms:W3CDTF">2020-03-11T18:45:21Z</dcterms:created>
  <dcterms:modified xsi:type="dcterms:W3CDTF">2021-04-27T08:59:06Z</dcterms:modified>
</cp:coreProperties>
</file>