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Poiret One"/>
      <p:regular r:id="rId22"/>
    </p:embeddedFont>
    <p:embeddedFont>
      <p:font typeface="Oxygen Light"/>
      <p:regular r:id="rId23"/>
      <p:bold r:id="rId24"/>
    </p:embeddedFont>
    <p:embeddedFont>
      <p:font typeface="Oxygen"/>
      <p:regular r:id="rId25"/>
      <p:bold r:id="rId26"/>
    </p:embeddedFont>
    <p:embeddedFont>
      <p:font typeface="Anaheim"/>
      <p:regular r:id="rId27"/>
    </p:embeddedFont>
    <p:embeddedFont>
      <p:font typeface="Bebas Neue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9" roundtripDataSignature="AMtx7mii/WZyWOGJxFh04BhaV+ZfGwnM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E452A22-164F-4C06-8E52-0CBA61D86500}">
  <a:tblStyle styleId="{0E452A22-164F-4C06-8E52-0CBA61D865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oiretOne-regular.fntdata"/><Relationship Id="rId21" Type="http://schemas.openxmlformats.org/officeDocument/2006/relationships/slide" Target="slides/slide16.xml"/><Relationship Id="rId24" Type="http://schemas.openxmlformats.org/officeDocument/2006/relationships/font" Target="fonts/OxygenLight-bold.fntdata"/><Relationship Id="rId23" Type="http://schemas.openxmlformats.org/officeDocument/2006/relationships/font" Target="fonts/OxygenLigh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xygen-bold.fntdata"/><Relationship Id="rId25" Type="http://schemas.openxmlformats.org/officeDocument/2006/relationships/font" Target="fonts/Oxygen-regular.fntdata"/><Relationship Id="rId28" Type="http://schemas.openxmlformats.org/officeDocument/2006/relationships/font" Target="fonts/BebasNeue-regular.fntdata"/><Relationship Id="rId27" Type="http://schemas.openxmlformats.org/officeDocument/2006/relationships/font" Target="fonts/Anahei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8idpz9s38yg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BMUJ8EA7Tl4" TargetMode="External"/><Relationship Id="rId3" Type="http://schemas.openxmlformats.org/officeDocument/2006/relationships/hyperlink" Target="https://www.youtube.com/watch?v=y9ZccFN9ZEA" TargetMode="External"/><Relationship Id="rId4" Type="http://schemas.openxmlformats.org/officeDocument/2006/relationships/hyperlink" Target="https://www.youtube.com/watch?v=whhifTrK9UE" TargetMode="External"/><Relationship Id="rId5" Type="http://schemas.openxmlformats.org/officeDocument/2006/relationships/hyperlink" Target="https://marketing4ecommerce.net/top-los-anuncios-machistas-mas-emblematicos-de-la-historia-publicitaria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BMUJ8EA7Tl4" TargetMode="External"/><Relationship Id="rId3" Type="http://schemas.openxmlformats.org/officeDocument/2006/relationships/hyperlink" Target="https://www.youtube.com/watch?v=y9ZccFN9ZEA" TargetMode="External"/><Relationship Id="rId4" Type="http://schemas.openxmlformats.org/officeDocument/2006/relationships/hyperlink" Target="https://www.youtube.com/watch?v=whhifTrK9UE" TargetMode="External"/><Relationship Id="rId5" Type="http://schemas.openxmlformats.org/officeDocument/2006/relationships/hyperlink" Target="https://marketing4ecommerce.net/top-los-anuncios-machistas-mas-emblematicos-de-la-historia-publicitaria/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2def7aded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2def7aded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e13333b1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e13333b1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https://www.youtube.com/watch?v=8idpz9s38yg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1187d66513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1187d66513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17e58c464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17e58c464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c329e339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2c329e339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21e57e95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21e57e95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1187d6651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1187d6651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https://www.cuatro.com/viajandoconchester/20230221/fayna-bethencourt-maltrato-carlos-navarro-yoyas_18_08798815.html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2c329e33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2c329e33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17a488a0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17a488a0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c329e339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2c329e339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https://www.youtube.com/watch?v=BMUJ8EA7Tl4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https://www.youtube.com/watch?v=y9ZccFN9ZEA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https://www.youtube.com/watch?v=whhifTrK9UE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https://marketing4ecommerce.net/top-los-anuncios-machistas-mas-emblematicos-de-la-historia-publicitaria/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2c329e3390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2c329e339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https://www.youtube.com/watch?v=BMUJ8EA7Tl4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https://www.youtube.com/watch?v=y9ZccFN9ZEA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https://www.youtube.com/watch?v=whhifTrK9UE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https://marketing4ecommerce.net/top-los-anuncios-machistas-mas-emblematicos-de-la-historia-publicitaria/</a:t>
            </a:r>
            <a:r>
              <a:rPr lang="en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2def7ade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2def7ade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2def7aded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2def7aded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2def7aded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2def7aded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hyperlink" Target="https://slidesgo.com/" TargetMode="External"/><Relationship Id="rId4" Type="http://schemas.openxmlformats.org/officeDocument/2006/relationships/hyperlink" Target="https://www.flaticon.com/" TargetMode="External"/><Relationship Id="rId5" Type="http://schemas.openxmlformats.org/officeDocument/2006/relationships/hyperlink" Target="https://www.freepik.com/" TargetMode="External"/><Relationship Id="rId6" Type="http://schemas.openxmlformats.org/officeDocument/2006/relationships/hyperlink" Target="https://www.freepik.com/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51440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54"/>
          <p:cNvSpPr txBox="1"/>
          <p:nvPr>
            <p:ph type="ctrTitle"/>
          </p:nvPr>
        </p:nvSpPr>
        <p:spPr>
          <a:xfrm>
            <a:off x="4149000" y="970200"/>
            <a:ext cx="3852000" cy="241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1" sz="4400"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54"/>
          <p:cNvSpPr txBox="1"/>
          <p:nvPr>
            <p:ph idx="1" type="subTitle"/>
          </p:nvPr>
        </p:nvSpPr>
        <p:spPr>
          <a:xfrm>
            <a:off x="4149000" y="3380700"/>
            <a:ext cx="3852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63"/>
          <p:cNvSpPr txBox="1"/>
          <p:nvPr>
            <p:ph idx="2" type="title"/>
          </p:nvPr>
        </p:nvSpPr>
        <p:spPr>
          <a:xfrm>
            <a:off x="720000" y="2948538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0" name="Google Shape;60;p63"/>
          <p:cNvSpPr txBox="1"/>
          <p:nvPr>
            <p:ph idx="1" type="subTitle"/>
          </p:nvPr>
        </p:nvSpPr>
        <p:spPr>
          <a:xfrm>
            <a:off x="720000" y="3315275"/>
            <a:ext cx="23364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3"/>
          <p:cNvSpPr txBox="1"/>
          <p:nvPr>
            <p:ph idx="3" type="title"/>
          </p:nvPr>
        </p:nvSpPr>
        <p:spPr>
          <a:xfrm>
            <a:off x="3403800" y="2948538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2" name="Google Shape;62;p63"/>
          <p:cNvSpPr txBox="1"/>
          <p:nvPr>
            <p:ph idx="4" type="subTitle"/>
          </p:nvPr>
        </p:nvSpPr>
        <p:spPr>
          <a:xfrm>
            <a:off x="3403800" y="3315275"/>
            <a:ext cx="23364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3"/>
          <p:cNvSpPr txBox="1"/>
          <p:nvPr>
            <p:ph idx="5" type="title"/>
          </p:nvPr>
        </p:nvSpPr>
        <p:spPr>
          <a:xfrm>
            <a:off x="6087600" y="2948538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4" name="Google Shape;64;p63"/>
          <p:cNvSpPr txBox="1"/>
          <p:nvPr>
            <p:ph idx="6" type="subTitle"/>
          </p:nvPr>
        </p:nvSpPr>
        <p:spPr>
          <a:xfrm>
            <a:off x="6087600" y="3315275"/>
            <a:ext cx="23364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64"/>
          <p:cNvPicPr preferRelativeResize="0"/>
          <p:nvPr/>
        </p:nvPicPr>
        <p:blipFill rotWithShape="1">
          <a:blip r:embed="rId2">
            <a:alphaModFix/>
          </a:blip>
          <a:srcRect b="10" l="56623" r="0" t="0"/>
          <a:stretch/>
        </p:blipFill>
        <p:spPr>
          <a:xfrm>
            <a:off x="5177825" y="0"/>
            <a:ext cx="396617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64"/>
          <p:cNvSpPr txBox="1"/>
          <p:nvPr>
            <p:ph type="title"/>
          </p:nvPr>
        </p:nvSpPr>
        <p:spPr>
          <a:xfrm>
            <a:off x="4781550" y="1416450"/>
            <a:ext cx="36426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64"/>
          <p:cNvSpPr txBox="1"/>
          <p:nvPr>
            <p:ph idx="1" type="subTitle"/>
          </p:nvPr>
        </p:nvSpPr>
        <p:spPr>
          <a:xfrm>
            <a:off x="5452800" y="3276450"/>
            <a:ext cx="2971200" cy="10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USTOM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65"/>
          <p:cNvSpPr txBox="1"/>
          <p:nvPr>
            <p:ph type="title"/>
          </p:nvPr>
        </p:nvSpPr>
        <p:spPr>
          <a:xfrm>
            <a:off x="720000" y="685600"/>
            <a:ext cx="4211100" cy="3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6"/>
          <p:cNvSpPr txBox="1"/>
          <p:nvPr>
            <p:ph type="title"/>
          </p:nvPr>
        </p:nvSpPr>
        <p:spPr>
          <a:xfrm>
            <a:off x="1388100" y="1693050"/>
            <a:ext cx="63678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68"/>
          <p:cNvPicPr preferRelativeResize="0"/>
          <p:nvPr/>
        </p:nvPicPr>
        <p:blipFill rotWithShape="1">
          <a:blip r:embed="rId2">
            <a:alphaModFix/>
          </a:blip>
          <a:srcRect b="10" l="0" r="0" t="0"/>
          <a:stretch/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6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68"/>
          <p:cNvSpPr txBox="1"/>
          <p:nvPr>
            <p:ph idx="2" type="title"/>
          </p:nvPr>
        </p:nvSpPr>
        <p:spPr>
          <a:xfrm>
            <a:off x="788550" y="1881312"/>
            <a:ext cx="23055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68"/>
          <p:cNvSpPr txBox="1"/>
          <p:nvPr>
            <p:ph idx="1" type="subTitle"/>
          </p:nvPr>
        </p:nvSpPr>
        <p:spPr>
          <a:xfrm>
            <a:off x="720013" y="2193175"/>
            <a:ext cx="244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8"/>
          <p:cNvSpPr txBox="1"/>
          <p:nvPr>
            <p:ph idx="3" type="title"/>
          </p:nvPr>
        </p:nvSpPr>
        <p:spPr>
          <a:xfrm>
            <a:off x="3419250" y="1881312"/>
            <a:ext cx="23055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4" name="Google Shape;84;p68"/>
          <p:cNvSpPr txBox="1"/>
          <p:nvPr>
            <p:ph idx="4" type="subTitle"/>
          </p:nvPr>
        </p:nvSpPr>
        <p:spPr>
          <a:xfrm>
            <a:off x="3331962" y="2193175"/>
            <a:ext cx="2480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68"/>
          <p:cNvSpPr txBox="1"/>
          <p:nvPr>
            <p:ph idx="5" type="title"/>
          </p:nvPr>
        </p:nvSpPr>
        <p:spPr>
          <a:xfrm>
            <a:off x="788550" y="3749587"/>
            <a:ext cx="23055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6" name="Google Shape;86;p68"/>
          <p:cNvSpPr txBox="1"/>
          <p:nvPr>
            <p:ph idx="6" type="subTitle"/>
          </p:nvPr>
        </p:nvSpPr>
        <p:spPr>
          <a:xfrm>
            <a:off x="720000" y="4061350"/>
            <a:ext cx="244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8"/>
          <p:cNvSpPr txBox="1"/>
          <p:nvPr>
            <p:ph idx="7" type="title"/>
          </p:nvPr>
        </p:nvSpPr>
        <p:spPr>
          <a:xfrm>
            <a:off x="3419250" y="3749587"/>
            <a:ext cx="23055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" name="Google Shape;88;p68"/>
          <p:cNvSpPr txBox="1"/>
          <p:nvPr>
            <p:ph idx="8" type="subTitle"/>
          </p:nvPr>
        </p:nvSpPr>
        <p:spPr>
          <a:xfrm>
            <a:off x="3331950" y="4061350"/>
            <a:ext cx="2480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8"/>
          <p:cNvSpPr txBox="1"/>
          <p:nvPr>
            <p:ph idx="9" type="title"/>
          </p:nvPr>
        </p:nvSpPr>
        <p:spPr>
          <a:xfrm>
            <a:off x="6049924" y="1881312"/>
            <a:ext cx="23055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0" name="Google Shape;90;p68"/>
          <p:cNvSpPr txBox="1"/>
          <p:nvPr>
            <p:ph idx="13" type="subTitle"/>
          </p:nvPr>
        </p:nvSpPr>
        <p:spPr>
          <a:xfrm>
            <a:off x="5981387" y="2193175"/>
            <a:ext cx="244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68"/>
          <p:cNvSpPr txBox="1"/>
          <p:nvPr>
            <p:ph idx="14" type="title"/>
          </p:nvPr>
        </p:nvSpPr>
        <p:spPr>
          <a:xfrm>
            <a:off x="6049924" y="3749587"/>
            <a:ext cx="23055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2" name="Google Shape;92;p68"/>
          <p:cNvSpPr txBox="1"/>
          <p:nvPr>
            <p:ph idx="15" type="subTitle"/>
          </p:nvPr>
        </p:nvSpPr>
        <p:spPr>
          <a:xfrm>
            <a:off x="5981374" y="4061350"/>
            <a:ext cx="244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69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6" name="Google Shape;96;p69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70"/>
          <p:cNvSpPr txBox="1"/>
          <p:nvPr>
            <p:ph type="title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00" name="Google Shape;100;p70"/>
          <p:cNvSpPr txBox="1"/>
          <p:nvPr>
            <p:ph idx="1" type="subTitle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70"/>
          <p:cNvSpPr txBox="1"/>
          <p:nvPr>
            <p:ph idx="2" type="title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02" name="Google Shape;102;p70"/>
          <p:cNvSpPr txBox="1"/>
          <p:nvPr>
            <p:ph idx="3" type="subTitle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70"/>
          <p:cNvSpPr txBox="1"/>
          <p:nvPr>
            <p:ph idx="4" type="title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04" name="Google Shape;104;p70"/>
          <p:cNvSpPr txBox="1"/>
          <p:nvPr>
            <p:ph idx="5" type="subTitle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8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71"/>
          <p:cNvSpPr txBox="1"/>
          <p:nvPr>
            <p:ph idx="1" type="subTitle"/>
          </p:nvPr>
        </p:nvSpPr>
        <p:spPr>
          <a:xfrm>
            <a:off x="1057950" y="3689600"/>
            <a:ext cx="27858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7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71"/>
          <p:cNvSpPr txBox="1"/>
          <p:nvPr>
            <p:ph idx="2" type="subTitle"/>
          </p:nvPr>
        </p:nvSpPr>
        <p:spPr>
          <a:xfrm>
            <a:off x="5275850" y="3689600"/>
            <a:ext cx="27858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71"/>
          <p:cNvSpPr txBox="1"/>
          <p:nvPr>
            <p:ph idx="3" type="subTitle"/>
          </p:nvPr>
        </p:nvSpPr>
        <p:spPr>
          <a:xfrm>
            <a:off x="1057800" y="3128600"/>
            <a:ext cx="278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1" name="Google Shape;111;p71"/>
          <p:cNvSpPr txBox="1"/>
          <p:nvPr>
            <p:ph idx="4" type="subTitle"/>
          </p:nvPr>
        </p:nvSpPr>
        <p:spPr>
          <a:xfrm>
            <a:off x="5275850" y="3128600"/>
            <a:ext cx="278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7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" name="Google Shape;115;p72"/>
          <p:cNvSpPr txBox="1"/>
          <p:nvPr>
            <p:ph idx="2" type="title"/>
          </p:nvPr>
        </p:nvSpPr>
        <p:spPr>
          <a:xfrm>
            <a:off x="1811453" y="1479425"/>
            <a:ext cx="2480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6" name="Google Shape;116;p72"/>
          <p:cNvSpPr txBox="1"/>
          <p:nvPr>
            <p:ph idx="1" type="subTitle"/>
          </p:nvPr>
        </p:nvSpPr>
        <p:spPr>
          <a:xfrm>
            <a:off x="1811453" y="1851750"/>
            <a:ext cx="2480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72"/>
          <p:cNvSpPr txBox="1"/>
          <p:nvPr>
            <p:ph idx="3" type="title"/>
          </p:nvPr>
        </p:nvSpPr>
        <p:spPr>
          <a:xfrm>
            <a:off x="5749500" y="1479425"/>
            <a:ext cx="2480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" name="Google Shape;118;p72"/>
          <p:cNvSpPr txBox="1"/>
          <p:nvPr>
            <p:ph idx="4" type="subTitle"/>
          </p:nvPr>
        </p:nvSpPr>
        <p:spPr>
          <a:xfrm>
            <a:off x="5749500" y="1851752"/>
            <a:ext cx="2480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72"/>
          <p:cNvSpPr txBox="1"/>
          <p:nvPr>
            <p:ph idx="5" type="title"/>
          </p:nvPr>
        </p:nvSpPr>
        <p:spPr>
          <a:xfrm>
            <a:off x="1811450" y="3091625"/>
            <a:ext cx="2480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0" name="Google Shape;120;p72"/>
          <p:cNvSpPr txBox="1"/>
          <p:nvPr>
            <p:ph idx="6" type="subTitle"/>
          </p:nvPr>
        </p:nvSpPr>
        <p:spPr>
          <a:xfrm>
            <a:off x="1811450" y="3463950"/>
            <a:ext cx="2480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72"/>
          <p:cNvSpPr txBox="1"/>
          <p:nvPr>
            <p:ph idx="7" type="title"/>
          </p:nvPr>
        </p:nvSpPr>
        <p:spPr>
          <a:xfrm>
            <a:off x="5749500" y="3091623"/>
            <a:ext cx="2480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2" name="Google Shape;122;p72"/>
          <p:cNvSpPr txBox="1"/>
          <p:nvPr>
            <p:ph idx="8" type="subTitle"/>
          </p:nvPr>
        </p:nvSpPr>
        <p:spPr>
          <a:xfrm>
            <a:off x="5749500" y="3463950"/>
            <a:ext cx="2480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5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55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●"/>
              <a:defRPr sz="1400">
                <a:latin typeface="Oxygen"/>
                <a:ea typeface="Oxygen"/>
                <a:cs typeface="Oxygen"/>
                <a:sym typeface="Oxygen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9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3"/>
          <p:cNvSpPr txBox="1"/>
          <p:nvPr>
            <p:ph type="title"/>
          </p:nvPr>
        </p:nvSpPr>
        <p:spPr>
          <a:xfrm>
            <a:off x="720107" y="2342625"/>
            <a:ext cx="3285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6" name="Google Shape;126;p73"/>
          <p:cNvSpPr txBox="1"/>
          <p:nvPr>
            <p:ph idx="2" type="title"/>
          </p:nvPr>
        </p:nvSpPr>
        <p:spPr>
          <a:xfrm>
            <a:off x="720000" y="1106175"/>
            <a:ext cx="32850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27" name="Google Shape;127;p73"/>
          <p:cNvSpPr txBox="1"/>
          <p:nvPr>
            <p:ph idx="1" type="subTitle"/>
          </p:nvPr>
        </p:nvSpPr>
        <p:spPr>
          <a:xfrm>
            <a:off x="720101" y="3323950"/>
            <a:ext cx="3285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0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4"/>
          <p:cNvSpPr txBox="1"/>
          <p:nvPr>
            <p:ph type="title"/>
          </p:nvPr>
        </p:nvSpPr>
        <p:spPr>
          <a:xfrm>
            <a:off x="2929500" y="2342625"/>
            <a:ext cx="3285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1" name="Google Shape;131;p74"/>
          <p:cNvSpPr txBox="1"/>
          <p:nvPr>
            <p:ph idx="2" type="title"/>
          </p:nvPr>
        </p:nvSpPr>
        <p:spPr>
          <a:xfrm>
            <a:off x="2929500" y="1106175"/>
            <a:ext cx="32850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32" name="Google Shape;132;p74"/>
          <p:cNvSpPr txBox="1"/>
          <p:nvPr>
            <p:ph idx="1" type="subTitle"/>
          </p:nvPr>
        </p:nvSpPr>
        <p:spPr>
          <a:xfrm>
            <a:off x="2929500" y="3323950"/>
            <a:ext cx="3285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e text 3">
  <p:cSld name="CUSTOM_2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5"/>
          <p:cNvSpPr txBox="1"/>
          <p:nvPr>
            <p:ph idx="1" type="subTitle"/>
          </p:nvPr>
        </p:nvSpPr>
        <p:spPr>
          <a:xfrm>
            <a:off x="1759800" y="2006750"/>
            <a:ext cx="2659800" cy="19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7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6"/>
          <p:cNvSpPr txBox="1"/>
          <p:nvPr>
            <p:ph idx="1" type="subTitle"/>
          </p:nvPr>
        </p:nvSpPr>
        <p:spPr>
          <a:xfrm>
            <a:off x="4281625" y="2006750"/>
            <a:ext cx="2659800" cy="19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7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4" name="Google Shape;144;p77"/>
          <p:cNvSpPr txBox="1"/>
          <p:nvPr>
            <p:ph idx="1" type="subTitle"/>
          </p:nvPr>
        </p:nvSpPr>
        <p:spPr>
          <a:xfrm>
            <a:off x="1759800" y="2006750"/>
            <a:ext cx="2659800" cy="19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78"/>
          <p:cNvSpPr txBox="1"/>
          <p:nvPr>
            <p:ph type="ctrTitle"/>
          </p:nvPr>
        </p:nvSpPr>
        <p:spPr>
          <a:xfrm>
            <a:off x="4096775" y="540100"/>
            <a:ext cx="43257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8" name="Google Shape;148;p78"/>
          <p:cNvSpPr txBox="1"/>
          <p:nvPr>
            <p:ph idx="1" type="subTitle"/>
          </p:nvPr>
        </p:nvSpPr>
        <p:spPr>
          <a:xfrm>
            <a:off x="4096775" y="1524100"/>
            <a:ext cx="43257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9" name="Google Shape;149;p78"/>
          <p:cNvSpPr txBox="1"/>
          <p:nvPr/>
        </p:nvSpPr>
        <p:spPr>
          <a:xfrm>
            <a:off x="4409075" y="3137600"/>
            <a:ext cx="37011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b="0" i="0" lang="en" sz="1400" u="sng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b="0" i="0" lang="en" sz="1400" u="sng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, infographics &amp; images by</a:t>
            </a:r>
            <a:r>
              <a:rPr b="0" i="0" lang="en" sz="1400" u="none" cap="none" strike="noStrike">
                <a:solidFill>
                  <a:schemeClr val="lt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" sz="1400" u="sng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 b="0" i="0" sz="1400" u="none" cap="none" strike="noStrike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5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3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56"/>
          <p:cNvSpPr txBox="1"/>
          <p:nvPr>
            <p:ph type="title"/>
          </p:nvPr>
        </p:nvSpPr>
        <p:spPr>
          <a:xfrm>
            <a:off x="720000" y="2804438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" name="Google Shape;19;p56"/>
          <p:cNvSpPr txBox="1"/>
          <p:nvPr>
            <p:ph idx="2" type="title"/>
          </p:nvPr>
        </p:nvSpPr>
        <p:spPr>
          <a:xfrm>
            <a:off x="720000" y="1589526"/>
            <a:ext cx="23364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0" name="Google Shape;20;p56"/>
          <p:cNvSpPr txBox="1"/>
          <p:nvPr>
            <p:ph idx="1" type="subTitle"/>
          </p:nvPr>
        </p:nvSpPr>
        <p:spPr>
          <a:xfrm>
            <a:off x="720000" y="3177110"/>
            <a:ext cx="23364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6"/>
          <p:cNvSpPr txBox="1"/>
          <p:nvPr>
            <p:ph idx="3" type="title"/>
          </p:nvPr>
        </p:nvSpPr>
        <p:spPr>
          <a:xfrm>
            <a:off x="3403800" y="2804438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" name="Google Shape;22;p56"/>
          <p:cNvSpPr txBox="1"/>
          <p:nvPr>
            <p:ph idx="4" type="title"/>
          </p:nvPr>
        </p:nvSpPr>
        <p:spPr>
          <a:xfrm>
            <a:off x="3403800" y="1589526"/>
            <a:ext cx="23364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3" name="Google Shape;23;p56"/>
          <p:cNvSpPr txBox="1"/>
          <p:nvPr>
            <p:ph idx="5" type="subTitle"/>
          </p:nvPr>
        </p:nvSpPr>
        <p:spPr>
          <a:xfrm>
            <a:off x="3403800" y="3177110"/>
            <a:ext cx="23364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6"/>
          <p:cNvSpPr txBox="1"/>
          <p:nvPr>
            <p:ph idx="6" type="title"/>
          </p:nvPr>
        </p:nvSpPr>
        <p:spPr>
          <a:xfrm>
            <a:off x="6087600" y="2804438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" name="Google Shape;25;p56"/>
          <p:cNvSpPr txBox="1"/>
          <p:nvPr>
            <p:ph idx="7" type="title"/>
          </p:nvPr>
        </p:nvSpPr>
        <p:spPr>
          <a:xfrm>
            <a:off x="6087600" y="1589526"/>
            <a:ext cx="23364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6" name="Google Shape;26;p56"/>
          <p:cNvSpPr txBox="1"/>
          <p:nvPr>
            <p:ph idx="8" type="subTitle"/>
          </p:nvPr>
        </p:nvSpPr>
        <p:spPr>
          <a:xfrm>
            <a:off x="6087600" y="3177110"/>
            <a:ext cx="23364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6"/>
          <p:cNvSpPr txBox="1"/>
          <p:nvPr>
            <p:ph idx="9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4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7"/>
          <p:cNvSpPr txBox="1"/>
          <p:nvPr>
            <p:ph type="title"/>
          </p:nvPr>
        </p:nvSpPr>
        <p:spPr>
          <a:xfrm>
            <a:off x="2433000" y="1330038"/>
            <a:ext cx="4278000" cy="16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8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57"/>
          <p:cNvSpPr txBox="1"/>
          <p:nvPr>
            <p:ph idx="1" type="subTitle"/>
          </p:nvPr>
        </p:nvSpPr>
        <p:spPr>
          <a:xfrm>
            <a:off x="2775600" y="3100075"/>
            <a:ext cx="35928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8"/>
          <p:cNvSpPr txBox="1"/>
          <p:nvPr>
            <p:ph type="title"/>
          </p:nvPr>
        </p:nvSpPr>
        <p:spPr>
          <a:xfrm>
            <a:off x="2290025" y="3353475"/>
            <a:ext cx="45639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58"/>
          <p:cNvSpPr txBox="1"/>
          <p:nvPr>
            <p:ph idx="1" type="subTitle"/>
          </p:nvPr>
        </p:nvSpPr>
        <p:spPr>
          <a:xfrm>
            <a:off x="1454700" y="2052475"/>
            <a:ext cx="6234600" cy="12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9"/>
          <p:cNvSpPr txBox="1"/>
          <p:nvPr>
            <p:ph type="title"/>
          </p:nvPr>
        </p:nvSpPr>
        <p:spPr>
          <a:xfrm>
            <a:off x="2433000" y="1371169"/>
            <a:ext cx="4278000" cy="8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59"/>
          <p:cNvSpPr txBox="1"/>
          <p:nvPr>
            <p:ph idx="1" type="subTitle"/>
          </p:nvPr>
        </p:nvSpPr>
        <p:spPr>
          <a:xfrm>
            <a:off x="2433000" y="2441425"/>
            <a:ext cx="4278000" cy="12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0"/>
          <p:cNvSpPr txBox="1"/>
          <p:nvPr>
            <p:ph type="title"/>
          </p:nvPr>
        </p:nvSpPr>
        <p:spPr>
          <a:xfrm>
            <a:off x="5139007" y="2342625"/>
            <a:ext cx="3285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60"/>
          <p:cNvSpPr txBox="1"/>
          <p:nvPr>
            <p:ph idx="2" type="title"/>
          </p:nvPr>
        </p:nvSpPr>
        <p:spPr>
          <a:xfrm>
            <a:off x="5138900" y="1106175"/>
            <a:ext cx="32850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60"/>
          <p:cNvSpPr txBox="1"/>
          <p:nvPr>
            <p:ph idx="1" type="subTitle"/>
          </p:nvPr>
        </p:nvSpPr>
        <p:spPr>
          <a:xfrm>
            <a:off x="5139001" y="3323950"/>
            <a:ext cx="3285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1"/>
          <p:cNvSpPr txBox="1"/>
          <p:nvPr>
            <p:ph idx="1" type="subTitle"/>
          </p:nvPr>
        </p:nvSpPr>
        <p:spPr>
          <a:xfrm>
            <a:off x="720000" y="1452575"/>
            <a:ext cx="4461600" cy="28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ven Pro"/>
              <a:buChar char="●"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●"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●"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9pPr>
          </a:lstStyle>
          <a:p/>
        </p:txBody>
      </p:sp>
      <p:sp>
        <p:nvSpPr>
          <p:cNvPr id="48" name="Google Shape;48;p6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2"/>
          <p:cNvSpPr txBox="1"/>
          <p:nvPr>
            <p:ph idx="1" type="subTitle"/>
          </p:nvPr>
        </p:nvSpPr>
        <p:spPr>
          <a:xfrm>
            <a:off x="703800" y="2491350"/>
            <a:ext cx="3494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2" name="Google Shape;52;p62"/>
          <p:cNvSpPr txBox="1"/>
          <p:nvPr>
            <p:ph idx="2" type="subTitle"/>
          </p:nvPr>
        </p:nvSpPr>
        <p:spPr>
          <a:xfrm>
            <a:off x="4913600" y="2491350"/>
            <a:ext cx="35103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b="1" sz="20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3" name="Google Shape;53;p62"/>
          <p:cNvSpPr txBox="1"/>
          <p:nvPr>
            <p:ph idx="3" type="subTitle"/>
          </p:nvPr>
        </p:nvSpPr>
        <p:spPr>
          <a:xfrm>
            <a:off x="703800" y="3001175"/>
            <a:ext cx="34941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2"/>
          <p:cNvSpPr txBox="1"/>
          <p:nvPr>
            <p:ph idx="4" type="subTitle"/>
          </p:nvPr>
        </p:nvSpPr>
        <p:spPr>
          <a:xfrm>
            <a:off x="4913600" y="3001175"/>
            <a:ext cx="35103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2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b="0" i="0" sz="2800" u="none" cap="none" strike="noStrik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b="0" i="0" sz="28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b="0" i="0" sz="28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b="0" i="0" sz="28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b="0" i="0" sz="28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b="0" i="0" sz="28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b="0" i="0" sz="28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b="0" i="0" sz="28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b="0" i="0" sz="28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 Light"/>
              <a:buChar char="●"/>
              <a:defRPr b="0" i="0" sz="1800" u="none" cap="none" strike="noStrike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 b="0" i="0" sz="1400" u="none" cap="none" strike="noStrike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 b="0" i="0" sz="1400" u="none" cap="none" strike="noStrike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 b="0" i="0" sz="1400" u="none" cap="none" strike="noStrike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 b="0" i="0" sz="1400" u="none" cap="none" strike="noStrike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 b="0" i="0" sz="1400" u="none" cap="none" strike="noStrike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 b="0" i="0" sz="1400" u="none" cap="none" strike="noStrike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 b="0" i="0" sz="1400" u="none" cap="none" strike="noStrike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Oxygen Light"/>
              <a:buChar char="■"/>
              <a:defRPr b="0" i="0" sz="1400" u="none" cap="none" strike="noStrike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lab.rtve.es/8m-machismo-adolescencia/?fbclid=IwAR2cE2QT-GsCA_bISVRk7PpaFITXA56sWkxmXnHpbuZXay3TgnBf1SdGIsE" TargetMode="External"/><Relationship Id="rId4" Type="http://schemas.openxmlformats.org/officeDocument/2006/relationships/image" Target="../media/image4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youtube.com/watch?v=NCM4yf-R1N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36.png"/><Relationship Id="rId6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>
            <p:ph type="ctrTitle"/>
          </p:nvPr>
        </p:nvSpPr>
        <p:spPr>
          <a:xfrm>
            <a:off x="5154875" y="655575"/>
            <a:ext cx="3803400" cy="28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300"/>
              <a:t>¿SOMOS LOS HOMBRES Y LAS MUJERES IGUALES?</a:t>
            </a:r>
            <a:endParaRPr sz="4300">
              <a:solidFill>
                <a:schemeClr val="accent1"/>
              </a:solidFill>
            </a:endParaRPr>
          </a:p>
        </p:txBody>
      </p:sp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 amt="50000"/>
          </a:blip>
          <a:srcRect b="0" l="1039" r="0" t="0"/>
          <a:stretch/>
        </p:blipFill>
        <p:spPr>
          <a:xfrm>
            <a:off x="0" y="0"/>
            <a:ext cx="50901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"/>
          <p:cNvSpPr txBox="1"/>
          <p:nvPr/>
        </p:nvSpPr>
        <p:spPr>
          <a:xfrm>
            <a:off x="6082850" y="4180150"/>
            <a:ext cx="238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Poiret One"/>
                <a:ea typeface="Poiret One"/>
                <a:cs typeface="Poiret One"/>
                <a:sym typeface="Poiret One"/>
              </a:rPr>
              <a:t>Carlota Cepedano Malarría</a:t>
            </a:r>
            <a:endParaRPr b="1">
              <a:solidFill>
                <a:schemeClr val="accent1"/>
              </a:solidFill>
              <a:latin typeface="Poiret One"/>
              <a:ea typeface="Poiret One"/>
              <a:cs typeface="Poiret One"/>
              <a:sym typeface="Poiret On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rPr>
              <a:t>Pilar García Fernández</a:t>
            </a:r>
            <a:endParaRPr b="1">
              <a:solidFill>
                <a:schemeClr val="accent1"/>
              </a:solidFill>
              <a:latin typeface="Poiret One"/>
              <a:ea typeface="Poiret One"/>
              <a:cs typeface="Poiret One"/>
              <a:sym typeface="Poiret On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Poiret One"/>
                <a:ea typeface="Poiret One"/>
                <a:cs typeface="Poiret One"/>
                <a:sym typeface="Poiret One"/>
              </a:rPr>
              <a:t>Salesianos Atocha</a:t>
            </a:r>
            <a:endParaRPr b="1">
              <a:solidFill>
                <a:schemeClr val="accent1"/>
              </a:solidFill>
              <a:latin typeface="Poiret One"/>
              <a:ea typeface="Poiret One"/>
              <a:cs typeface="Poiret One"/>
              <a:sym typeface="Poiret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2def7adedf_0_27"/>
          <p:cNvSpPr txBox="1"/>
          <p:nvPr/>
        </p:nvSpPr>
        <p:spPr>
          <a:xfrm>
            <a:off x="519000" y="390825"/>
            <a:ext cx="8106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rPr>
              <a:t>MITOS SOBRE LA VIOLENCIA MACHISTA</a:t>
            </a:r>
            <a:endParaRPr b="1" sz="3100">
              <a:solidFill>
                <a:schemeClr val="dk1"/>
              </a:solidFill>
              <a:latin typeface="Poiret One"/>
              <a:ea typeface="Poiret One"/>
              <a:cs typeface="Poiret One"/>
              <a:sym typeface="Poiret One"/>
            </a:endParaRPr>
          </a:p>
        </p:txBody>
      </p:sp>
      <p:sp>
        <p:nvSpPr>
          <p:cNvPr id="239" name="Google Shape;239;g22def7adedf_0_27"/>
          <p:cNvSpPr txBox="1"/>
          <p:nvPr/>
        </p:nvSpPr>
        <p:spPr>
          <a:xfrm>
            <a:off x="127125" y="2012175"/>
            <a:ext cx="3906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741B47"/>
                </a:solidFill>
                <a:latin typeface="Oxygen Light"/>
                <a:ea typeface="Oxygen Light"/>
                <a:cs typeface="Oxygen Light"/>
                <a:sym typeface="Oxygen Light"/>
              </a:rPr>
              <a:t>El consumo de alcohol u otras drogas es la causa de las conductas violentas</a:t>
            </a:r>
            <a:endParaRPr sz="3000">
              <a:solidFill>
                <a:srgbClr val="741B47"/>
              </a:solidFill>
              <a:latin typeface="Oxygen Light"/>
              <a:ea typeface="Oxygen Light"/>
              <a:cs typeface="Oxygen Light"/>
              <a:sym typeface="Oxygen Light"/>
            </a:endParaRPr>
          </a:p>
        </p:txBody>
      </p:sp>
      <p:sp>
        <p:nvSpPr>
          <p:cNvPr id="240" name="Google Shape;240;g22def7adedf_0_27"/>
          <p:cNvSpPr txBox="1"/>
          <p:nvPr/>
        </p:nvSpPr>
        <p:spPr>
          <a:xfrm>
            <a:off x="4438625" y="1941525"/>
            <a:ext cx="41223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741B47"/>
                </a:solidFill>
                <a:latin typeface="Oxygen"/>
                <a:ea typeface="Oxygen"/>
                <a:cs typeface="Oxygen"/>
                <a:sym typeface="Oxygen"/>
              </a:rPr>
              <a:t>Estos factores pueden actuar como desencadenantes o como excusas, pero jamás son la causa. Hay muchos hombres que beben y toman drogas y no maltratan, y hay maltratadores que ni beben, ni consumen drogas</a:t>
            </a:r>
            <a:endParaRPr b="1" sz="2200">
              <a:solidFill>
                <a:srgbClr val="741B47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cxnSp>
        <p:nvCxnSpPr>
          <p:cNvPr id="241" name="Google Shape;241;g22def7adedf_0_27"/>
          <p:cNvCxnSpPr/>
          <p:nvPr/>
        </p:nvCxnSpPr>
        <p:spPr>
          <a:xfrm flipH="1">
            <a:off x="4225363" y="1052625"/>
            <a:ext cx="21000" cy="390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2" name="Google Shape;242;g22def7adedf_0_27"/>
          <p:cNvSpPr txBox="1"/>
          <p:nvPr/>
        </p:nvSpPr>
        <p:spPr>
          <a:xfrm>
            <a:off x="668175" y="1273275"/>
            <a:ext cx="282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highlight>
                  <a:srgbClr val="FF0000"/>
                </a:highlight>
                <a:latin typeface="Oxygen"/>
                <a:ea typeface="Oxygen"/>
                <a:cs typeface="Oxygen"/>
                <a:sym typeface="Oxygen"/>
              </a:rPr>
              <a:t>MITO</a:t>
            </a:r>
            <a:endParaRPr b="1" sz="3600">
              <a:solidFill>
                <a:schemeClr val="accent1"/>
              </a:solidFill>
              <a:highlight>
                <a:srgbClr val="FF0000"/>
              </a:highlight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43" name="Google Shape;243;g22def7adedf_0_27"/>
          <p:cNvSpPr txBox="1"/>
          <p:nvPr/>
        </p:nvSpPr>
        <p:spPr>
          <a:xfrm>
            <a:off x="4848350" y="1273275"/>
            <a:ext cx="321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3"/>
                </a:solidFill>
                <a:highlight>
                  <a:srgbClr val="00FF00"/>
                </a:highlight>
                <a:latin typeface="Oxygen"/>
                <a:ea typeface="Oxygen"/>
                <a:cs typeface="Oxygen"/>
                <a:sym typeface="Oxygen"/>
              </a:rPr>
              <a:t>REALIDAD</a:t>
            </a:r>
            <a:endParaRPr b="1" sz="3600">
              <a:solidFill>
                <a:schemeClr val="accent3"/>
              </a:solidFill>
              <a:highlight>
                <a:srgbClr val="00FF00"/>
              </a:highlight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e13333b1fd_0_0"/>
          <p:cNvSpPr txBox="1"/>
          <p:nvPr>
            <p:ph type="title"/>
          </p:nvPr>
        </p:nvSpPr>
        <p:spPr>
          <a:xfrm>
            <a:off x="1284000" y="334475"/>
            <a:ext cx="6576000" cy="105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300"/>
              <a:t>La Bella y la Bestia</a:t>
            </a:r>
            <a:endParaRPr b="1" sz="6300"/>
          </a:p>
        </p:txBody>
      </p:sp>
      <p:pic>
        <p:nvPicPr>
          <p:cNvPr id="249" name="Google Shape;249;g1e13333b1fd_0_0"/>
          <p:cNvPicPr preferRelativeResize="0"/>
          <p:nvPr/>
        </p:nvPicPr>
        <p:blipFill rotWithShape="1">
          <a:blip r:embed="rId3">
            <a:alphaModFix/>
          </a:blip>
          <a:srcRect b="1391" l="12277" r="12450" t="1323"/>
          <a:stretch/>
        </p:blipFill>
        <p:spPr>
          <a:xfrm>
            <a:off x="2262775" y="1387475"/>
            <a:ext cx="4618450" cy="33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1187d66513_1_7"/>
          <p:cNvSpPr txBox="1"/>
          <p:nvPr/>
        </p:nvSpPr>
        <p:spPr>
          <a:xfrm>
            <a:off x="1851300" y="4184500"/>
            <a:ext cx="544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Poiret One"/>
                <a:ea typeface="Poiret One"/>
                <a:cs typeface="Poiret One"/>
                <a:sym typeface="Poiret One"/>
                <a:hlinkClick r:id="rId3"/>
              </a:rPr>
              <a:t>https://lab.rtve.es/8m-machismo-adolescencia/?fbclid=IwAR2cE2QT-GsCA_bISVRk7PpaFITXA56sWkxmXnHpbuZXay3TgnBf1SdGIsE</a:t>
            </a:r>
            <a:r>
              <a:rPr lang="en">
                <a:latin typeface="Poiret One"/>
                <a:ea typeface="Poiret One"/>
                <a:cs typeface="Poiret One"/>
                <a:sym typeface="Poiret One"/>
              </a:rPr>
              <a:t> </a:t>
            </a:r>
            <a:endParaRPr>
              <a:latin typeface="Poiret One"/>
              <a:ea typeface="Poiret One"/>
              <a:cs typeface="Poiret One"/>
              <a:sym typeface="Poiret One"/>
            </a:endParaRPr>
          </a:p>
        </p:txBody>
      </p:sp>
      <p:sp>
        <p:nvSpPr>
          <p:cNvPr id="255" name="Google Shape;255;g21187d66513_1_7"/>
          <p:cNvSpPr txBox="1"/>
          <p:nvPr/>
        </p:nvSpPr>
        <p:spPr>
          <a:xfrm>
            <a:off x="3777900" y="377025"/>
            <a:ext cx="1588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 u="sng">
              <a:solidFill>
                <a:schemeClr val="accent6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256" name="Google Shape;256;g21187d66513_1_7"/>
          <p:cNvPicPr preferRelativeResize="0"/>
          <p:nvPr/>
        </p:nvPicPr>
        <p:blipFill rotWithShape="1">
          <a:blip r:embed="rId4">
            <a:alphaModFix/>
          </a:blip>
          <a:srcRect b="11197" l="17909" r="18469" t="21751"/>
          <a:stretch/>
        </p:blipFill>
        <p:spPr>
          <a:xfrm>
            <a:off x="1426425" y="324450"/>
            <a:ext cx="6291149" cy="372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117e58c464_2_1"/>
          <p:cNvSpPr txBox="1"/>
          <p:nvPr>
            <p:ph type="title"/>
          </p:nvPr>
        </p:nvSpPr>
        <p:spPr>
          <a:xfrm>
            <a:off x="720000" y="1868825"/>
            <a:ext cx="7704000" cy="6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49</a:t>
            </a:r>
            <a:endParaRPr sz="4000"/>
          </a:p>
        </p:txBody>
      </p:sp>
      <p:sp>
        <p:nvSpPr>
          <p:cNvPr id="262" name="Google Shape;262;g2117e58c464_2_1"/>
          <p:cNvSpPr txBox="1"/>
          <p:nvPr/>
        </p:nvSpPr>
        <p:spPr>
          <a:xfrm>
            <a:off x="1208100" y="2599463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B08980"/>
                </a:solidFill>
                <a:latin typeface="Oxygen"/>
                <a:ea typeface="Oxygen"/>
                <a:cs typeface="Oxygen"/>
                <a:sym typeface="Oxygen"/>
              </a:rPr>
              <a:t>Mujeres asesinadas por Violencia de Género en 2022</a:t>
            </a:r>
            <a:endParaRPr sz="1600">
              <a:solidFill>
                <a:srgbClr val="B0898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63" name="Google Shape;263;g2117e58c464_2_1"/>
          <p:cNvSpPr txBox="1"/>
          <p:nvPr/>
        </p:nvSpPr>
        <p:spPr>
          <a:xfrm>
            <a:off x="1208100" y="4054750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B08980"/>
                </a:solidFill>
                <a:latin typeface="Oxygen"/>
                <a:ea typeface="Oxygen"/>
                <a:cs typeface="Oxygen"/>
                <a:sym typeface="Oxygen"/>
              </a:rPr>
              <a:t>Mujeres asesinadas por Violencia de Género en el siglo XXI</a:t>
            </a:r>
            <a:endParaRPr sz="1600">
              <a:solidFill>
                <a:srgbClr val="B0898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64" name="Google Shape;264;g2117e58c464_2_1"/>
          <p:cNvSpPr txBox="1"/>
          <p:nvPr/>
        </p:nvSpPr>
        <p:spPr>
          <a:xfrm>
            <a:off x="1137900" y="1144175"/>
            <a:ext cx="6716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B08980"/>
                </a:solidFill>
                <a:latin typeface="Oxygen"/>
                <a:ea typeface="Oxygen"/>
                <a:cs typeface="Oxygen"/>
                <a:sym typeface="Oxygen"/>
              </a:rPr>
              <a:t>Mujeres asesinadas por Violencia de Género en lo que llevamos de año</a:t>
            </a:r>
            <a:endParaRPr sz="1600">
              <a:solidFill>
                <a:srgbClr val="B0898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65" name="Google Shape;265;g2117e58c464_2_1"/>
          <p:cNvSpPr txBox="1"/>
          <p:nvPr/>
        </p:nvSpPr>
        <p:spPr>
          <a:xfrm>
            <a:off x="2664000" y="3254350"/>
            <a:ext cx="3816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rPr>
              <a:t>1.403</a:t>
            </a:r>
            <a:endParaRPr b="1" sz="4000">
              <a:solidFill>
                <a:schemeClr val="dk1"/>
              </a:solidFill>
              <a:latin typeface="Poiret One"/>
              <a:ea typeface="Poiret One"/>
              <a:cs typeface="Poiret One"/>
              <a:sym typeface="Poiret One"/>
            </a:endParaRPr>
          </a:p>
        </p:txBody>
      </p:sp>
      <p:sp>
        <p:nvSpPr>
          <p:cNvPr id="266" name="Google Shape;266;g2117e58c464_2_1"/>
          <p:cNvSpPr txBox="1"/>
          <p:nvPr/>
        </p:nvSpPr>
        <p:spPr>
          <a:xfrm>
            <a:off x="2420400" y="464575"/>
            <a:ext cx="429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rPr>
              <a:t>12</a:t>
            </a:r>
            <a:endParaRPr b="1" sz="4000">
              <a:solidFill>
                <a:schemeClr val="dk1"/>
              </a:solidFill>
              <a:latin typeface="Poiret One"/>
              <a:ea typeface="Poiret One"/>
              <a:cs typeface="Poiret One"/>
              <a:sym typeface="Poiret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22c329e3390_0_20"/>
          <p:cNvPicPr preferRelativeResize="0"/>
          <p:nvPr/>
        </p:nvPicPr>
        <p:blipFill rotWithShape="1">
          <a:blip r:embed="rId3">
            <a:alphaModFix/>
          </a:blip>
          <a:srcRect b="33819" l="34268" r="11390" t="32365"/>
          <a:stretch/>
        </p:blipFill>
        <p:spPr>
          <a:xfrm>
            <a:off x="501500" y="1346075"/>
            <a:ext cx="8141002" cy="284955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2" name="Google Shape;272;g22c329e3390_0_20"/>
          <p:cNvSpPr txBox="1"/>
          <p:nvPr/>
        </p:nvSpPr>
        <p:spPr>
          <a:xfrm>
            <a:off x="1950450" y="391575"/>
            <a:ext cx="5243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rPr>
              <a:t>Gráfico de mujeres asesinadas por VG en el siglo XXI</a:t>
            </a:r>
            <a:endParaRPr b="1" sz="1600">
              <a:solidFill>
                <a:schemeClr val="accent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221e57e95ec_0_0"/>
          <p:cNvPicPr preferRelativeResize="0"/>
          <p:nvPr/>
        </p:nvPicPr>
        <p:blipFill rotWithShape="1">
          <a:blip r:embed="rId3">
            <a:alphaModFix/>
          </a:blip>
          <a:srcRect b="8886" l="18534" r="19828" t="15550"/>
          <a:stretch/>
        </p:blipFill>
        <p:spPr>
          <a:xfrm>
            <a:off x="916200" y="51987"/>
            <a:ext cx="7311600" cy="503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221e57e95ec_0_0"/>
          <p:cNvSpPr txBox="1"/>
          <p:nvPr/>
        </p:nvSpPr>
        <p:spPr>
          <a:xfrm>
            <a:off x="1103075" y="1908675"/>
            <a:ext cx="2195400" cy="32016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1187d66513_0_20"/>
          <p:cNvSpPr txBox="1"/>
          <p:nvPr>
            <p:ph idx="1" type="subTitle"/>
          </p:nvPr>
        </p:nvSpPr>
        <p:spPr>
          <a:xfrm>
            <a:off x="1454700" y="548625"/>
            <a:ext cx="6234600" cy="7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/>
              <a:t>VÍDEO ENTREVISTA</a:t>
            </a:r>
            <a:endParaRPr b="1" sz="3500"/>
          </a:p>
        </p:txBody>
      </p:sp>
      <p:pic>
        <p:nvPicPr>
          <p:cNvPr id="284" name="Google Shape;284;g21187d66513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600" y="1336125"/>
            <a:ext cx="6226800" cy="35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2c329e3390_0_0"/>
          <p:cNvSpPr txBox="1"/>
          <p:nvPr/>
        </p:nvSpPr>
        <p:spPr>
          <a:xfrm>
            <a:off x="1281900" y="302225"/>
            <a:ext cx="6580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rPr>
              <a:t>ROLES Y ESTEREOTIPOS PARA CADA SEXO</a:t>
            </a:r>
            <a:endParaRPr b="1" sz="2500">
              <a:solidFill>
                <a:schemeClr val="accent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graphicFrame>
        <p:nvGraphicFramePr>
          <p:cNvPr id="171" name="Google Shape;171;g22c329e3390_0_0"/>
          <p:cNvGraphicFramePr/>
          <p:nvPr/>
        </p:nvGraphicFramePr>
        <p:xfrm>
          <a:off x="952500" y="10720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{0E452A22-164F-4C06-8E52-0CBA61D86500}</a:tableStyleId>
              </a:tblPr>
              <a:tblGrid>
                <a:gridCol w="3619500"/>
                <a:gridCol w="3619500"/>
              </a:tblGrid>
              <a:tr h="450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 u="sng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HOMBRE</a:t>
                      </a:r>
                      <a:endParaRPr b="1" sz="1700" u="sng"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 u="sng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MUJER</a:t>
                      </a:r>
                      <a:endParaRPr b="1" sz="1700" u="sng"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62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Fuerte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Racional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Duro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Infiel</a:t>
                      </a:r>
                      <a:b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</a:b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Independiente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Competitivo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Social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Exitoso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Reservado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Activo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Débil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Emocional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Sensible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Fiel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Dependiente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Colaboradora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Familiar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Abnegada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Cariñosa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3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Pasivo</a:t>
                      </a:r>
                      <a:endParaRPr>
                        <a:solidFill>
                          <a:schemeClr val="accent3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2" name="Google Shape;172;g22c329e3390_0_0"/>
          <p:cNvSpPr txBox="1"/>
          <p:nvPr/>
        </p:nvSpPr>
        <p:spPr>
          <a:xfrm>
            <a:off x="952525" y="4086050"/>
            <a:ext cx="74121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  <a:latin typeface="Oxygen"/>
                <a:ea typeface="Oxygen"/>
                <a:cs typeface="Oxygen"/>
                <a:sym typeface="Oxygen"/>
              </a:rPr>
              <a:t>→ Estas categorías nos limitan y condicionan, hacen que hombres y mujeres queden sujetos a mandatos de género que inducen los comportamientos.</a:t>
            </a:r>
            <a:endParaRPr b="1">
              <a:solidFill>
                <a:schemeClr val="accent6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"/>
          <p:cNvSpPr txBox="1"/>
          <p:nvPr>
            <p:ph type="title"/>
          </p:nvPr>
        </p:nvSpPr>
        <p:spPr>
          <a:xfrm>
            <a:off x="4765000" y="1896138"/>
            <a:ext cx="3954900" cy="1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000"/>
              <a:t>DIFERENCIA ENTRE SEXO Y GÉNERO</a:t>
            </a:r>
            <a:endParaRPr sz="3700"/>
          </a:p>
        </p:txBody>
      </p:sp>
      <p:pic>
        <p:nvPicPr>
          <p:cNvPr id="178" name="Google Shape;178;p6"/>
          <p:cNvPicPr preferRelativeResize="0"/>
          <p:nvPr/>
        </p:nvPicPr>
        <p:blipFill rotWithShape="1">
          <a:blip r:embed="rId3">
            <a:alphaModFix/>
          </a:blip>
          <a:srcRect b="2997" l="4449" r="3231" t="0"/>
          <a:stretch/>
        </p:blipFill>
        <p:spPr>
          <a:xfrm>
            <a:off x="249825" y="93675"/>
            <a:ext cx="4362558" cy="495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17a488a015_0_0"/>
          <p:cNvSpPr txBox="1"/>
          <p:nvPr>
            <p:ph type="title"/>
          </p:nvPr>
        </p:nvSpPr>
        <p:spPr>
          <a:xfrm>
            <a:off x="1046250" y="3847325"/>
            <a:ext cx="7051500" cy="5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hlinkClick r:id="rId3"/>
              </a:rPr>
              <a:t>https://www.youtube.com/watch?v=NCM4yf-R1NE</a:t>
            </a:r>
            <a:r>
              <a:rPr lang="en" sz="2500"/>
              <a:t> </a:t>
            </a:r>
            <a:endParaRPr sz="2500"/>
          </a:p>
        </p:txBody>
      </p:sp>
      <p:sp>
        <p:nvSpPr>
          <p:cNvPr id="184" name="Google Shape;184;g217a488a015_0_0"/>
          <p:cNvSpPr txBox="1"/>
          <p:nvPr/>
        </p:nvSpPr>
        <p:spPr>
          <a:xfrm>
            <a:off x="1705200" y="956775"/>
            <a:ext cx="5733600" cy="25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accent1"/>
                </a:solidFill>
                <a:highlight>
                  <a:srgbClr val="FFFFFF"/>
                </a:highlight>
                <a:latin typeface="Bebas Neue"/>
                <a:ea typeface="Bebas Neue"/>
                <a:cs typeface="Bebas Neue"/>
                <a:sym typeface="Bebas Neue"/>
              </a:rPr>
              <a:t>El machismo en la España de los 90</a:t>
            </a:r>
            <a:endParaRPr sz="7200">
              <a:solidFill>
                <a:schemeClr val="accen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2c329e3390_0_15"/>
          <p:cNvSpPr txBox="1"/>
          <p:nvPr>
            <p:ph type="title"/>
          </p:nvPr>
        </p:nvSpPr>
        <p:spPr>
          <a:xfrm>
            <a:off x="720000" y="2238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 MEDIOS DE COMUNICACIÓN</a:t>
            </a:r>
            <a:endParaRPr/>
          </a:p>
        </p:txBody>
      </p:sp>
      <p:pic>
        <p:nvPicPr>
          <p:cNvPr id="190" name="Google Shape;190;g22c329e3390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338" y="2816000"/>
            <a:ext cx="3283200" cy="18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2c329e3390_0_15"/>
          <p:cNvPicPr preferRelativeResize="0"/>
          <p:nvPr/>
        </p:nvPicPr>
        <p:blipFill rotWithShape="1">
          <a:blip r:embed="rId4">
            <a:alphaModFix/>
          </a:blip>
          <a:srcRect b="0" l="0" r="5695" t="0"/>
          <a:stretch/>
        </p:blipFill>
        <p:spPr>
          <a:xfrm>
            <a:off x="5737375" y="845737"/>
            <a:ext cx="3053150" cy="16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2c329e3390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747" y="1039113"/>
            <a:ext cx="2358425" cy="352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2c329e3390_0_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6572" y="1149275"/>
            <a:ext cx="2528341" cy="3306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2c329e3390_0_34"/>
          <p:cNvSpPr txBox="1"/>
          <p:nvPr>
            <p:ph type="title"/>
          </p:nvPr>
        </p:nvSpPr>
        <p:spPr>
          <a:xfrm>
            <a:off x="720000" y="2238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 MEDIOS DE COMUNICACIÓN</a:t>
            </a:r>
            <a:endParaRPr/>
          </a:p>
        </p:txBody>
      </p:sp>
      <p:pic>
        <p:nvPicPr>
          <p:cNvPr id="199" name="Google Shape;199;g22c329e3390_0_34"/>
          <p:cNvPicPr preferRelativeResize="0"/>
          <p:nvPr/>
        </p:nvPicPr>
        <p:blipFill rotWithShape="1">
          <a:blip r:embed="rId3">
            <a:alphaModFix/>
          </a:blip>
          <a:srcRect b="0" l="48673" r="0" t="0"/>
          <a:stretch/>
        </p:blipFill>
        <p:spPr>
          <a:xfrm>
            <a:off x="88600" y="1325625"/>
            <a:ext cx="2735025" cy="29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2c329e3390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325" y="796500"/>
            <a:ext cx="3284001" cy="184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2c329e3390_0_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8450" y="2786725"/>
            <a:ext cx="3053750" cy="22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2c329e3390_0_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18438" y="804651"/>
            <a:ext cx="2650050" cy="1830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2c329e3390_0_34"/>
          <p:cNvPicPr preferRelativeResize="0"/>
          <p:nvPr/>
        </p:nvPicPr>
        <p:blipFill rotWithShape="1">
          <a:blip r:embed="rId7">
            <a:alphaModFix/>
          </a:blip>
          <a:srcRect b="0" l="8999" r="42747" t="0"/>
          <a:stretch/>
        </p:blipFill>
        <p:spPr>
          <a:xfrm>
            <a:off x="3365575" y="2841388"/>
            <a:ext cx="1870925" cy="218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2def7adedf_0_0"/>
          <p:cNvSpPr txBox="1"/>
          <p:nvPr/>
        </p:nvSpPr>
        <p:spPr>
          <a:xfrm>
            <a:off x="519000" y="390825"/>
            <a:ext cx="8106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rPr>
              <a:t>MITOS SOBRE LA VIOLENCIA MACHISTA</a:t>
            </a:r>
            <a:endParaRPr b="1" sz="3100">
              <a:solidFill>
                <a:schemeClr val="dk1"/>
              </a:solidFill>
              <a:latin typeface="Poiret One"/>
              <a:ea typeface="Poiret One"/>
              <a:cs typeface="Poiret One"/>
              <a:sym typeface="Poiret One"/>
            </a:endParaRPr>
          </a:p>
        </p:txBody>
      </p:sp>
      <p:sp>
        <p:nvSpPr>
          <p:cNvPr id="209" name="Google Shape;209;g22def7adedf_0_0"/>
          <p:cNvSpPr txBox="1"/>
          <p:nvPr/>
        </p:nvSpPr>
        <p:spPr>
          <a:xfrm>
            <a:off x="88275" y="2012175"/>
            <a:ext cx="40089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741B47"/>
                </a:solidFill>
                <a:latin typeface="Oxygen Light"/>
                <a:ea typeface="Oxygen Light"/>
                <a:cs typeface="Oxygen Light"/>
                <a:sym typeface="Oxygen Light"/>
              </a:rPr>
              <a:t>Las mujeres interponen denuncias falsas para obtener beneficios económicos y quedarse con la casa</a:t>
            </a:r>
            <a:endParaRPr sz="3000">
              <a:solidFill>
                <a:srgbClr val="741B47"/>
              </a:solidFill>
              <a:latin typeface="Oxygen Light"/>
              <a:ea typeface="Oxygen Light"/>
              <a:cs typeface="Oxygen Light"/>
              <a:sym typeface="Oxygen Light"/>
            </a:endParaRPr>
          </a:p>
        </p:txBody>
      </p:sp>
      <p:sp>
        <p:nvSpPr>
          <p:cNvPr id="210" name="Google Shape;210;g22def7adedf_0_0"/>
          <p:cNvSpPr txBox="1"/>
          <p:nvPr/>
        </p:nvSpPr>
        <p:spPr>
          <a:xfrm>
            <a:off x="4243225" y="1984575"/>
            <a:ext cx="4336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741B47"/>
                </a:solidFill>
                <a:latin typeface="Oxygen"/>
                <a:ea typeface="Oxygen"/>
                <a:cs typeface="Oxygen"/>
                <a:sym typeface="Oxygen"/>
              </a:rPr>
              <a:t>El número de denuncias falsas es de un 0,01 % según la Memoria 2014 del Consejo General del Poder Judicial. Existen más denuncias falsas en cualquier otro delito tipificado en el Código Penal que en el de violencia machista</a:t>
            </a:r>
            <a:endParaRPr b="1" sz="2100">
              <a:solidFill>
                <a:srgbClr val="741B47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11" name="Google Shape;211;g22def7adedf_0_0"/>
          <p:cNvSpPr txBox="1"/>
          <p:nvPr/>
        </p:nvSpPr>
        <p:spPr>
          <a:xfrm>
            <a:off x="680775" y="1273275"/>
            <a:ext cx="282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highlight>
                  <a:srgbClr val="FF0000"/>
                </a:highlight>
                <a:latin typeface="Oxygen"/>
                <a:ea typeface="Oxygen"/>
                <a:cs typeface="Oxygen"/>
                <a:sym typeface="Oxygen"/>
              </a:rPr>
              <a:t>MITO</a:t>
            </a:r>
            <a:endParaRPr b="1" sz="3600">
              <a:solidFill>
                <a:schemeClr val="accent1"/>
              </a:solidFill>
              <a:highlight>
                <a:srgbClr val="FF0000"/>
              </a:highlight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12" name="Google Shape;212;g22def7adedf_0_0"/>
          <p:cNvSpPr txBox="1"/>
          <p:nvPr/>
        </p:nvSpPr>
        <p:spPr>
          <a:xfrm>
            <a:off x="4804225" y="1273275"/>
            <a:ext cx="321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3"/>
                </a:solidFill>
                <a:highlight>
                  <a:srgbClr val="00FF00"/>
                </a:highlight>
                <a:latin typeface="Oxygen"/>
                <a:ea typeface="Oxygen"/>
                <a:cs typeface="Oxygen"/>
                <a:sym typeface="Oxygen"/>
              </a:rPr>
              <a:t>REALIDAD</a:t>
            </a:r>
            <a:endParaRPr b="1" sz="3600">
              <a:solidFill>
                <a:schemeClr val="accent3"/>
              </a:solidFill>
              <a:highlight>
                <a:srgbClr val="00FF00"/>
              </a:highlight>
              <a:latin typeface="Oxygen"/>
              <a:ea typeface="Oxygen"/>
              <a:cs typeface="Oxygen"/>
              <a:sym typeface="Oxygen"/>
            </a:endParaRPr>
          </a:p>
        </p:txBody>
      </p:sp>
      <p:cxnSp>
        <p:nvCxnSpPr>
          <p:cNvPr id="213" name="Google Shape;213;g22def7adedf_0_0"/>
          <p:cNvCxnSpPr/>
          <p:nvPr/>
        </p:nvCxnSpPr>
        <p:spPr>
          <a:xfrm flipH="1">
            <a:off x="4282038" y="1052625"/>
            <a:ext cx="21000" cy="390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2def7adedf_0_11"/>
          <p:cNvSpPr txBox="1"/>
          <p:nvPr/>
        </p:nvSpPr>
        <p:spPr>
          <a:xfrm>
            <a:off x="519000" y="390825"/>
            <a:ext cx="8106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rPr>
              <a:t>MITOS SOBRE LA VIOLENCIA MACHISTA</a:t>
            </a:r>
            <a:endParaRPr b="1" sz="3100">
              <a:solidFill>
                <a:schemeClr val="dk1"/>
              </a:solidFill>
              <a:latin typeface="Poiret One"/>
              <a:ea typeface="Poiret One"/>
              <a:cs typeface="Poiret One"/>
              <a:sym typeface="Poiret One"/>
            </a:endParaRPr>
          </a:p>
        </p:txBody>
      </p:sp>
      <p:sp>
        <p:nvSpPr>
          <p:cNvPr id="219" name="Google Shape;219;g22def7adedf_0_11"/>
          <p:cNvSpPr txBox="1"/>
          <p:nvPr/>
        </p:nvSpPr>
        <p:spPr>
          <a:xfrm>
            <a:off x="127125" y="1925250"/>
            <a:ext cx="3906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741B47"/>
                </a:solidFill>
                <a:latin typeface="Oxygen Light"/>
                <a:ea typeface="Oxygen Light"/>
                <a:cs typeface="Oxygen Light"/>
                <a:sym typeface="Oxygen Light"/>
              </a:rPr>
              <a:t>El maltrato a las mujeres sólo se da en familias de bajos ingresos, bajo nivel cultural y algunas etnias.</a:t>
            </a:r>
            <a:endParaRPr sz="3000">
              <a:solidFill>
                <a:srgbClr val="741B47"/>
              </a:solidFill>
              <a:latin typeface="Oxygen Light"/>
              <a:ea typeface="Oxygen Light"/>
              <a:cs typeface="Oxygen Light"/>
              <a:sym typeface="Oxygen Light"/>
            </a:endParaRPr>
          </a:p>
        </p:txBody>
      </p:sp>
      <p:sp>
        <p:nvSpPr>
          <p:cNvPr id="220" name="Google Shape;220;g22def7adedf_0_11"/>
          <p:cNvSpPr txBox="1"/>
          <p:nvPr/>
        </p:nvSpPr>
        <p:spPr>
          <a:xfrm>
            <a:off x="4420225" y="2012175"/>
            <a:ext cx="40080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741B47"/>
                </a:solidFill>
                <a:latin typeface="Oxygen"/>
                <a:ea typeface="Oxygen"/>
                <a:cs typeface="Oxygen"/>
                <a:sym typeface="Oxygen"/>
              </a:rPr>
              <a:t>Afecta a mujeres de toda condición independientemente del status económico, social, nivel educativo o etnia a la que pertenezcan</a:t>
            </a:r>
            <a:endParaRPr b="1" sz="2600">
              <a:solidFill>
                <a:srgbClr val="741B47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21" name="Google Shape;221;g22def7adedf_0_11"/>
          <p:cNvSpPr txBox="1"/>
          <p:nvPr/>
        </p:nvSpPr>
        <p:spPr>
          <a:xfrm>
            <a:off x="668175" y="1273275"/>
            <a:ext cx="282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highlight>
                  <a:srgbClr val="FF0000"/>
                </a:highlight>
                <a:latin typeface="Oxygen"/>
                <a:ea typeface="Oxygen"/>
                <a:cs typeface="Oxygen"/>
                <a:sym typeface="Oxygen"/>
              </a:rPr>
              <a:t>MITO</a:t>
            </a:r>
            <a:endParaRPr b="1" sz="3600">
              <a:solidFill>
                <a:schemeClr val="accent1"/>
              </a:solidFill>
              <a:highlight>
                <a:srgbClr val="FF0000"/>
              </a:highlight>
              <a:latin typeface="Oxygen"/>
              <a:ea typeface="Oxygen"/>
              <a:cs typeface="Oxygen"/>
              <a:sym typeface="Oxygen"/>
            </a:endParaRPr>
          </a:p>
        </p:txBody>
      </p:sp>
      <p:cxnSp>
        <p:nvCxnSpPr>
          <p:cNvPr id="222" name="Google Shape;222;g22def7adedf_0_11"/>
          <p:cNvCxnSpPr/>
          <p:nvPr/>
        </p:nvCxnSpPr>
        <p:spPr>
          <a:xfrm flipH="1">
            <a:off x="4282038" y="1052625"/>
            <a:ext cx="21000" cy="390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g22def7adedf_0_11"/>
          <p:cNvSpPr txBox="1"/>
          <p:nvPr/>
        </p:nvSpPr>
        <p:spPr>
          <a:xfrm>
            <a:off x="4816825" y="1273275"/>
            <a:ext cx="321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3"/>
                </a:solidFill>
                <a:highlight>
                  <a:srgbClr val="00FF00"/>
                </a:highlight>
                <a:latin typeface="Oxygen"/>
                <a:ea typeface="Oxygen"/>
                <a:cs typeface="Oxygen"/>
                <a:sym typeface="Oxygen"/>
              </a:rPr>
              <a:t>REALIDAD</a:t>
            </a:r>
            <a:endParaRPr b="1" sz="3600">
              <a:solidFill>
                <a:schemeClr val="accent3"/>
              </a:solidFill>
              <a:highlight>
                <a:srgbClr val="00FF00"/>
              </a:highlight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2def7adedf_0_19"/>
          <p:cNvSpPr txBox="1"/>
          <p:nvPr/>
        </p:nvSpPr>
        <p:spPr>
          <a:xfrm>
            <a:off x="519000" y="390825"/>
            <a:ext cx="8106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rPr>
              <a:t>MITOS SOBRE LA VIOLENCIA MACHISTA</a:t>
            </a:r>
            <a:endParaRPr b="1" sz="3100">
              <a:solidFill>
                <a:schemeClr val="dk1"/>
              </a:solidFill>
              <a:latin typeface="Poiret One"/>
              <a:ea typeface="Poiret One"/>
              <a:cs typeface="Poiret One"/>
              <a:sym typeface="Poiret One"/>
            </a:endParaRPr>
          </a:p>
        </p:txBody>
      </p:sp>
      <p:sp>
        <p:nvSpPr>
          <p:cNvPr id="229" name="Google Shape;229;g22def7adedf_0_19"/>
          <p:cNvSpPr txBox="1"/>
          <p:nvPr/>
        </p:nvSpPr>
        <p:spPr>
          <a:xfrm>
            <a:off x="199650" y="2092700"/>
            <a:ext cx="3906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741B47"/>
                </a:solidFill>
                <a:latin typeface="Oxygen Light"/>
                <a:ea typeface="Oxygen Light"/>
                <a:cs typeface="Oxygen Light"/>
                <a:sym typeface="Oxygen Light"/>
              </a:rPr>
              <a:t>El maltrato a las mujeres es fruto de algún tipo de enfermedad mental</a:t>
            </a:r>
            <a:endParaRPr sz="3000">
              <a:solidFill>
                <a:srgbClr val="741B47"/>
              </a:solidFill>
              <a:latin typeface="Oxygen Light"/>
              <a:ea typeface="Oxygen Light"/>
              <a:cs typeface="Oxygen Light"/>
              <a:sym typeface="Oxygen Light"/>
            </a:endParaRPr>
          </a:p>
        </p:txBody>
      </p:sp>
      <p:sp>
        <p:nvSpPr>
          <p:cNvPr id="230" name="Google Shape;230;g22def7adedf_0_19"/>
          <p:cNvSpPr txBox="1"/>
          <p:nvPr/>
        </p:nvSpPr>
        <p:spPr>
          <a:xfrm>
            <a:off x="4338825" y="1923925"/>
            <a:ext cx="41349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741B47"/>
                </a:solidFill>
                <a:latin typeface="Oxygen"/>
                <a:ea typeface="Oxygen"/>
                <a:cs typeface="Oxygen"/>
                <a:sym typeface="Oxygen"/>
              </a:rPr>
              <a:t>En menos del 1 % de los agresores existe enfermedad mental. Lo que sí está demostrado es que, tras sufrir maltrato, un alto porcentaje de las mujeres puede padecer problemas psicológicos</a:t>
            </a:r>
            <a:endParaRPr b="1" sz="2400">
              <a:solidFill>
                <a:srgbClr val="741B47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cxnSp>
        <p:nvCxnSpPr>
          <p:cNvPr id="231" name="Google Shape;231;g22def7adedf_0_19"/>
          <p:cNvCxnSpPr/>
          <p:nvPr/>
        </p:nvCxnSpPr>
        <p:spPr>
          <a:xfrm flipH="1">
            <a:off x="4131338" y="1052625"/>
            <a:ext cx="21000" cy="390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" name="Google Shape;232;g22def7adedf_0_19"/>
          <p:cNvSpPr txBox="1"/>
          <p:nvPr/>
        </p:nvSpPr>
        <p:spPr>
          <a:xfrm>
            <a:off x="668175" y="1273275"/>
            <a:ext cx="282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highlight>
                  <a:srgbClr val="FF0000"/>
                </a:highlight>
                <a:latin typeface="Oxygen"/>
                <a:ea typeface="Oxygen"/>
                <a:cs typeface="Oxygen"/>
                <a:sym typeface="Oxygen"/>
              </a:rPr>
              <a:t>MITO</a:t>
            </a:r>
            <a:endParaRPr b="1" sz="3600">
              <a:solidFill>
                <a:schemeClr val="accent1"/>
              </a:solidFill>
              <a:highlight>
                <a:srgbClr val="FF0000"/>
              </a:highlight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33" name="Google Shape;233;g22def7adedf_0_19"/>
          <p:cNvSpPr txBox="1"/>
          <p:nvPr/>
        </p:nvSpPr>
        <p:spPr>
          <a:xfrm>
            <a:off x="4640325" y="1273275"/>
            <a:ext cx="321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3"/>
                </a:solidFill>
                <a:highlight>
                  <a:srgbClr val="00FF00"/>
                </a:highlight>
                <a:latin typeface="Oxygen"/>
                <a:ea typeface="Oxygen"/>
                <a:cs typeface="Oxygen"/>
                <a:sym typeface="Oxygen"/>
              </a:rPr>
              <a:t>REALIDAD</a:t>
            </a:r>
            <a:endParaRPr b="1" sz="3600">
              <a:solidFill>
                <a:schemeClr val="accent3"/>
              </a:solidFill>
              <a:highlight>
                <a:srgbClr val="00FF00"/>
              </a:highlight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inimalist Aesthetic Slideshow by Slidesgo">
  <a:themeElements>
    <a:clrScheme name="Simple Light">
      <a:dk1>
        <a:srgbClr val="6D5B57"/>
      </a:dk1>
      <a:lt1>
        <a:srgbClr val="F2E1D8"/>
      </a:lt1>
      <a:dk2>
        <a:srgbClr val="595959"/>
      </a:dk2>
      <a:lt2>
        <a:srgbClr val="B08980"/>
      </a:lt2>
      <a:accent1>
        <a:srgbClr val="6D5B57"/>
      </a:accent1>
      <a:accent2>
        <a:srgbClr val="F2E1D8"/>
      </a:accent2>
      <a:accent3>
        <a:srgbClr val="595959"/>
      </a:accent3>
      <a:accent4>
        <a:srgbClr val="B08980"/>
      </a:accent4>
      <a:accent5>
        <a:srgbClr val="F2E1D8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