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FEE67CFF-577F-4922-92D7-643EE9D0E8E4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CED2A6-4252-4C84-8135-9CDEE50ADA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3742C-C1E1-4853-9BEB-AD87B6F1F62F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A0325-5B38-48F4-A496-865C396F97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BECCF-0EA9-46FF-9C07-C7B9A359C5B6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683D7-3FA1-4C5F-9E59-C1227F153D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266A2-37E2-4EAC-8FE8-3FADBC347470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57CA1-CC65-44A9-84CA-BCEBCDE1EC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5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AB15D-B810-4FE4-A093-CFF954D3E1F2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D52EE-BA44-4EB7-81D3-3C21CA7A77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E41C9-B2A5-472A-B795-0274AAE24D45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F90B0-C6E0-4675-A13C-63427DABF4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3E777-782D-43A5-8A9C-BE66656C37F4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7CD2B32-B37D-4134-8FD4-1EDC73A940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CE102-4F79-418E-8058-7B6DDF4F1CD0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44121-5B05-443B-BFC4-3D1AEDB257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F61F1-4429-494B-BBAD-765893DDFBD3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BB980-023E-47BE-8409-6CC2DDE9A5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C8F170A-BD5A-47BB-BC76-2243FACE2CEF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1A14A6F0-25D2-4CB8-9381-6D7529BFC3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48A3420-554D-4839-A47C-32DCFE807B39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1A48FC93-530D-44C6-8588-9B20793B26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F219C8-112B-4FFF-B823-754C7053C429}" type="datetimeFigureOut">
              <a:rPr lang="es-ES"/>
              <a:pPr>
                <a:defRPr/>
              </a:pPr>
              <a:t>12/09/2022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929E5-519E-4F2A-8E12-0BDDC45144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13" r:id="rId4"/>
    <p:sldLayoutId id="2147483721" r:id="rId5"/>
    <p:sldLayoutId id="2147483714" r:id="rId6"/>
    <p:sldLayoutId id="2147483715" r:id="rId7"/>
    <p:sldLayoutId id="2147483722" r:id="rId8"/>
    <p:sldLayoutId id="2147483723" r:id="rId9"/>
    <p:sldLayoutId id="2147483716" r:id="rId10"/>
    <p:sldLayoutId id="2147483717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El Antiguo Régimen</a:t>
            </a: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5" name="2 Subtítulo"/>
          <p:cNvSpPr>
            <a:spLocks noGrp="1"/>
          </p:cNvSpPr>
          <p:nvPr>
            <p:ph type="subTitle" idx="1"/>
          </p:nvPr>
        </p:nvSpPr>
        <p:spPr>
          <a:xfrm>
            <a:off x="541338" y="2249488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endParaRPr lang="es-ES" smtClean="0">
              <a:ln>
                <a:noFill/>
              </a:ln>
              <a:solidFill>
                <a:srgbClr val="FFFFFF"/>
              </a:solidFill>
            </a:endParaRPr>
          </a:p>
        </p:txBody>
      </p:sp>
      <p:pic>
        <p:nvPicPr>
          <p:cNvPr id="8196" name="Picture 3" descr="C:\Users\Dani\Downloads\Antiguo regimen\congreso_vie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479800"/>
            <a:ext cx="72009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endParaRPr lang="es-ES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s-ES" dirty="0" smtClean="0"/>
              <a:t>El nombre de </a:t>
            </a:r>
            <a:r>
              <a:rPr lang="es-ES" dirty="0" smtClean="0"/>
              <a:t>Antiguo </a:t>
            </a:r>
            <a:r>
              <a:rPr lang="es-ES" dirty="0" smtClean="0"/>
              <a:t>R</a:t>
            </a:r>
            <a:r>
              <a:rPr lang="es-ES" dirty="0" smtClean="0"/>
              <a:t>égimen </a:t>
            </a:r>
            <a:r>
              <a:rPr lang="es-ES" dirty="0" smtClean="0"/>
              <a:t>fue concedido por los revolucionarios </a:t>
            </a:r>
            <a:r>
              <a:rPr lang="es-ES" dirty="0" smtClean="0"/>
              <a:t>franceses. (</a:t>
            </a:r>
            <a:r>
              <a:rPr lang="es-ES" dirty="0" err="1" smtClean="0"/>
              <a:t>Ancien</a:t>
            </a:r>
            <a:r>
              <a:rPr lang="es-ES" dirty="0" smtClean="0"/>
              <a:t> </a:t>
            </a:r>
            <a:r>
              <a:rPr lang="es-ES" dirty="0" err="1" smtClean="0"/>
              <a:t>Régime</a:t>
            </a:r>
            <a:r>
              <a:rPr lang="es-ES" dirty="0" smtClean="0"/>
              <a:t> / </a:t>
            </a:r>
            <a:r>
              <a:rPr lang="es-ES" dirty="0" err="1" smtClean="0"/>
              <a:t>Nouveau</a:t>
            </a:r>
            <a:r>
              <a:rPr lang="es-ES" dirty="0" smtClean="0"/>
              <a:t> </a:t>
            </a:r>
            <a:r>
              <a:rPr lang="es-ES" dirty="0" err="1" smtClean="0"/>
              <a:t>Régime</a:t>
            </a:r>
            <a:r>
              <a:rPr lang="es-ES" dirty="0" smtClean="0"/>
              <a:t>) </a:t>
            </a:r>
            <a:endParaRPr lang="es-ES" dirty="0" smtClean="0"/>
          </a:p>
          <a:p>
            <a:pPr eaLnBrk="1" hangingPunct="1"/>
            <a:r>
              <a:rPr lang="es-ES" dirty="0" smtClean="0"/>
              <a:t>El liberalismo representaba lo nuevo y la monarquía absoluta lo antiguo.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Características</a:t>
            </a:r>
            <a:b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s-ES" smtClean="0"/>
              <a:t>Alcanzó su máximo esplendor en el siglo XVII-XVIII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ES" sz="2000" smtClean="0"/>
              <a:t>   </a:t>
            </a:r>
            <a:r>
              <a:rPr lang="es-ES" sz="1600" smtClean="0"/>
              <a:t>Monarquía absoluta                             El rey gobierna sin límites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ES" sz="1600" smtClean="0"/>
              <a:t>    Sociedad estamental                          Privilegiados y no privilegiados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ES" sz="1600" smtClean="0"/>
              <a:t>    Economía agraria                                La agricultura era la base de la economía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ES" sz="1600" smtClean="0"/>
              <a:t>    Régimen demográfico antiguo         La población crecía  lentamente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ES" sz="1600" smtClean="0"/>
              <a:t>    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916238" y="3068638"/>
            <a:ext cx="1439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2916238" y="3357563"/>
            <a:ext cx="9350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2700338" y="3644900"/>
            <a:ext cx="1150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3924300" y="4005263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4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Monarquía absoluta</a:t>
            </a:r>
          </a:p>
        </p:txBody>
      </p:sp>
      <p:sp>
        <p:nvSpPr>
          <p:cNvPr id="5123" name="5 Marcador de contenido"/>
          <p:cNvSpPr>
            <a:spLocks noGrp="1"/>
          </p:cNvSpPr>
          <p:nvPr>
            <p:ph sz="half" idx="1"/>
          </p:nvPr>
        </p:nvSpPr>
        <p:spPr>
          <a:xfrm>
            <a:off x="500063" y="1214438"/>
            <a:ext cx="4143375" cy="51435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1800" dirty="0" smtClean="0"/>
              <a:t>Origen </a:t>
            </a:r>
            <a:r>
              <a:rPr lang="es-ES_tradnl" sz="1800" dirty="0" smtClean="0"/>
              <a:t>divino</a:t>
            </a:r>
            <a:endParaRPr lang="es-ES_tradnl" sz="1800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1800" dirty="0" smtClean="0"/>
              <a:t>Mando supremo militar, judicial, legislador, recauda los impuestos, nombra los cargos,incluso nombra cargos eclesiásticos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1800" dirty="0" smtClean="0"/>
              <a:t>Se rodea de una Corte en la que están los cargos y las familias más importantes del reino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1800" dirty="0" smtClean="0"/>
              <a:t>Ejemplos: Carlos I de Inglaterra, Luis XIV de Francia, Felipe V de España.</a:t>
            </a:r>
          </a:p>
        </p:txBody>
      </p:sp>
      <p:pic>
        <p:nvPicPr>
          <p:cNvPr id="11268" name="7 Marcador de contenido" descr="180px-Louis_xiv_Maastrich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29188" y="1357313"/>
            <a:ext cx="3736975" cy="506571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Sociedad estamental</a:t>
            </a: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pPr eaLnBrk="1" hangingPunct="1"/>
            <a:r>
              <a:rPr lang="es-ES" smtClean="0"/>
              <a:t>Estamento: Grupo social al que se pertenece por nacimiento</a:t>
            </a:r>
          </a:p>
        </p:txBody>
      </p:sp>
      <p:sp>
        <p:nvSpPr>
          <p:cNvPr id="12292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pPr eaLnBrk="1" hangingPunct="1"/>
            <a:r>
              <a:rPr lang="es-ES" smtClean="0"/>
              <a:t>Se dividía en nobleza, clero y el pueblo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6 Marcador de texto"/>
          <p:cNvSpPr>
            <a:spLocks noGrp="1"/>
          </p:cNvSpPr>
          <p:nvPr>
            <p:ph type="body" sz="half" idx="4294967295"/>
          </p:nvPr>
        </p:nvSpPr>
        <p:spPr>
          <a:xfrm>
            <a:off x="0" y="928688"/>
            <a:ext cx="3008313" cy="519747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s-ES_tradnl" sz="1200" dirty="0" smtClean="0"/>
              <a:t>De base agraria: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Secano.</a:t>
            </a:r>
            <a:endParaRPr lang="es-ES_tradnl" sz="12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Ausencia de mejoras técnicas desde hace siglos.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Rotación bienal con </a:t>
            </a:r>
            <a:r>
              <a:rPr lang="es-ES_tradnl" sz="1200" dirty="0" smtClean="0"/>
              <a:t>barbecho.</a:t>
            </a:r>
            <a:endParaRPr lang="es-ES_tradnl" sz="12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Propiedad en manos de los privilegiados sin posibilidad de vender (mayorazgos, manos muertas</a:t>
            </a:r>
            <a:r>
              <a:rPr lang="es-ES_tradnl" sz="1200" dirty="0" smtClean="0"/>
              <a:t>…).</a:t>
            </a:r>
            <a:endParaRPr lang="es-ES_tradnl" sz="12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Bajos </a:t>
            </a:r>
            <a:r>
              <a:rPr lang="es-ES_tradnl" sz="1200" dirty="0" smtClean="0"/>
              <a:t>rendimientos.</a:t>
            </a:r>
            <a:endParaRPr lang="es-ES_tradnl" sz="1200" dirty="0" smtClean="0"/>
          </a:p>
          <a:p>
            <a:pPr eaLnBrk="1" hangingPunct="1">
              <a:buFont typeface="Arial" charset="0"/>
              <a:buChar char="•"/>
            </a:pPr>
            <a:r>
              <a:rPr lang="es-ES_tradnl" sz="1200" dirty="0" smtClean="0"/>
              <a:t>Artesanos </a:t>
            </a:r>
            <a:r>
              <a:rPr lang="es-ES_tradnl" sz="1200" dirty="0" smtClean="0"/>
              <a:t>:</a:t>
            </a:r>
            <a:endParaRPr lang="es-ES_tradnl" sz="12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Trabajan para el mercado </a:t>
            </a:r>
            <a:r>
              <a:rPr lang="es-ES_tradnl" sz="1200" dirty="0" smtClean="0"/>
              <a:t>local.</a:t>
            </a:r>
            <a:endParaRPr lang="es-ES_tradnl" sz="12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Ausencia </a:t>
            </a:r>
            <a:r>
              <a:rPr lang="es-ES_tradnl" sz="1200" dirty="0" smtClean="0"/>
              <a:t>de comunicaciones </a:t>
            </a:r>
            <a:r>
              <a:rPr lang="es-ES_tradnl" sz="1200" dirty="0" smtClean="0"/>
              <a:t>fiables.</a:t>
            </a:r>
            <a:endParaRPr lang="es-ES_tradnl" sz="12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Sujeta a los gremios, se impide la competencia .</a:t>
            </a:r>
          </a:p>
          <a:p>
            <a:pPr eaLnBrk="1" hangingPunct="1">
              <a:buFont typeface="Arial" charset="0"/>
              <a:buChar char="•"/>
            </a:pPr>
            <a:r>
              <a:rPr lang="es-ES_tradnl" sz="1200" dirty="0" smtClean="0"/>
              <a:t>Comercio:</a:t>
            </a:r>
            <a:endParaRPr lang="es-ES_tradnl" sz="12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Predomina el local y </a:t>
            </a:r>
            <a:r>
              <a:rPr lang="es-ES_tradnl" sz="1200" dirty="0" smtClean="0"/>
              <a:t>comarcal.</a:t>
            </a:r>
            <a:endParaRPr lang="es-ES_tradnl" sz="1200" dirty="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s-ES_tradnl" sz="1200" dirty="0" smtClean="0"/>
              <a:t>Existencia de un mercado ultramarino que todos los reinos quieren para ellos solos.</a:t>
            </a:r>
          </a:p>
        </p:txBody>
      </p:sp>
      <p:sp>
        <p:nvSpPr>
          <p:cNvPr id="13315" name="6 Rectángulo"/>
          <p:cNvSpPr>
            <a:spLocks noChangeArrowheads="1"/>
          </p:cNvSpPr>
          <p:nvPr/>
        </p:nvSpPr>
        <p:spPr bwMode="auto">
          <a:xfrm>
            <a:off x="4860032" y="1124744"/>
            <a:ext cx="2376264" cy="491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7675" indent="-382588">
              <a:spcBef>
                <a:spcPct val="20000"/>
              </a:spcBef>
              <a:buClr>
                <a:srgbClr val="FF388C"/>
              </a:buClr>
              <a:buSzPct val="80000"/>
              <a:buFont typeface="Arial" charset="0"/>
              <a:buChar char="•"/>
            </a:pPr>
            <a:r>
              <a:rPr lang="es-ES_tradnl" sz="1600" dirty="0">
                <a:solidFill>
                  <a:srgbClr val="FFFFFF"/>
                </a:solidFill>
                <a:latin typeface="Century Gothic" pitchFamily="34" charset="0"/>
              </a:rPr>
              <a:t>Política económica: </a:t>
            </a:r>
            <a:r>
              <a:rPr lang="es-ES_tradnl" sz="1600" dirty="0" smtClean="0">
                <a:solidFill>
                  <a:srgbClr val="FFFFFF"/>
                </a:solidFill>
                <a:latin typeface="Century Gothic" pitchFamily="34" charset="0"/>
              </a:rPr>
              <a:t>MERCANTILISMO.</a:t>
            </a:r>
          </a:p>
          <a:p>
            <a:pPr marL="447675" indent="-382588">
              <a:spcBef>
                <a:spcPct val="20000"/>
              </a:spcBef>
              <a:buClr>
                <a:srgbClr val="FF388C"/>
              </a:buClr>
              <a:buSzPct val="80000"/>
              <a:buFont typeface="Arial" charset="0"/>
              <a:buChar char="•"/>
            </a:pPr>
            <a:r>
              <a:rPr lang="es-ES_tradnl" sz="1600" dirty="0" smtClean="0">
                <a:solidFill>
                  <a:srgbClr val="FFFFFF"/>
                </a:solidFill>
                <a:latin typeface="Century Gothic" pitchFamily="34" charset="0"/>
              </a:rPr>
              <a:t>Tres principios o bases:</a:t>
            </a:r>
            <a:r>
              <a:rPr lang="es-ES_tradnl" sz="1600" dirty="0" smtClean="0">
                <a:solidFill>
                  <a:srgbClr val="FFFFFF"/>
                </a:solidFill>
                <a:latin typeface="Century Gothic" pitchFamily="34" charset="0"/>
              </a:rPr>
              <a:t> </a:t>
            </a:r>
            <a:endParaRPr lang="es-ES_tradnl" sz="1600" dirty="0">
              <a:solidFill>
                <a:srgbClr val="FFFFFF"/>
              </a:solidFill>
              <a:latin typeface="Century Gothic" pitchFamily="34" charset="0"/>
            </a:endParaRPr>
          </a:p>
          <a:p>
            <a:pPr marL="822325" lvl="1" indent="-285750">
              <a:spcBef>
                <a:spcPct val="20000"/>
              </a:spcBef>
              <a:buClr>
                <a:srgbClr val="FF388C"/>
              </a:buClr>
              <a:buSzPct val="95000"/>
              <a:buFont typeface="Wingdings" pitchFamily="2" charset="2"/>
              <a:buChar char="Ø"/>
            </a:pPr>
            <a:r>
              <a:rPr lang="es-ES_tradnl" sz="1600" dirty="0">
                <a:solidFill>
                  <a:srgbClr val="FFFFFF"/>
                </a:solidFill>
                <a:latin typeface="Century Gothic" pitchFamily="34" charset="0"/>
              </a:rPr>
              <a:t>Un país es más rico cuanto más metales preciosos </a:t>
            </a:r>
            <a:r>
              <a:rPr lang="es-ES_tradnl" sz="1600" dirty="0" smtClean="0">
                <a:solidFill>
                  <a:srgbClr val="FFFFFF"/>
                </a:solidFill>
                <a:latin typeface="Century Gothic" pitchFamily="34" charset="0"/>
              </a:rPr>
              <a:t>tiene</a:t>
            </a:r>
            <a:r>
              <a:rPr lang="es-ES_tradnl" sz="1600" dirty="0" smtClean="0">
                <a:solidFill>
                  <a:srgbClr val="FFFFFF"/>
                </a:solidFill>
                <a:latin typeface="Century Gothic" pitchFamily="34" charset="0"/>
              </a:rPr>
              <a:t>, el balance comercial debe ser favorable y el Estado interviene en la economía.</a:t>
            </a:r>
            <a:endParaRPr lang="es-ES_tradnl" sz="1600" dirty="0" smtClean="0">
              <a:solidFill>
                <a:srgbClr val="FFFFFF"/>
              </a:solidFill>
              <a:latin typeface="Century Gothic" pitchFamily="34" charset="0"/>
            </a:endParaRPr>
          </a:p>
          <a:p>
            <a:pPr marL="822325" lvl="1" indent="-285750">
              <a:spcBef>
                <a:spcPct val="20000"/>
              </a:spcBef>
              <a:buClr>
                <a:srgbClr val="FF388C"/>
              </a:buClr>
              <a:buSzPct val="95000"/>
              <a:buFont typeface="Wingdings" pitchFamily="2" charset="2"/>
              <a:buChar char="Ø"/>
            </a:pPr>
            <a:endParaRPr lang="es-ES_tradnl" sz="1600" dirty="0">
              <a:solidFill>
                <a:srgbClr val="FFFFFF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4 Marcador de contenido" descr="400px-Transicion_demografica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1275" y="765175"/>
            <a:ext cx="5080000" cy="3035300"/>
          </a:xfrm>
        </p:spPr>
      </p:pic>
      <p:sp>
        <p:nvSpPr>
          <p:cNvPr id="8196" name="3 Marcador de texto"/>
          <p:cNvSpPr>
            <a:spLocks noGrp="1"/>
          </p:cNvSpPr>
          <p:nvPr>
            <p:ph type="body" sz="half" idx="4294967295"/>
          </p:nvPr>
        </p:nvSpPr>
        <p:spPr>
          <a:xfrm>
            <a:off x="0" y="785813"/>
            <a:ext cx="3563938" cy="3363912"/>
          </a:xfrm>
        </p:spPr>
        <p:txBody>
          <a:bodyPr>
            <a:normAutofit fontScale="62500" lnSpcReduction="2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s-ES_tradnl" dirty="0" smtClean="0"/>
              <a:t>Régimen demográfico antiguo (fase 1) caracterizado por:</a:t>
            </a:r>
          </a:p>
          <a:p>
            <a:pPr marL="822960"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_tradnl" dirty="0" smtClean="0"/>
              <a:t>Alta natalidad por ausencia de control y por costumbres sociales y religiosas.</a:t>
            </a:r>
          </a:p>
          <a:p>
            <a:pPr marL="822960"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_tradnl" dirty="0" smtClean="0"/>
              <a:t>Alta mortalidad por mala alimentación, hambrunas, epidemias…</a:t>
            </a:r>
          </a:p>
          <a:p>
            <a:pPr marL="822960"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_tradnl" dirty="0" smtClean="0"/>
              <a:t>Especialmente alta la mortalidad infantil, al ser los más débiles.</a:t>
            </a:r>
          </a:p>
          <a:p>
            <a:pPr marL="822960"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s-ES_tradnl" dirty="0" smtClean="0"/>
              <a:t>Crecimiento lento.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928938" y="285750"/>
            <a:ext cx="2928937" cy="3698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dirty="0"/>
              <a:t>ANTIGUO RÉGIMEN</a:t>
            </a:r>
          </a:p>
        </p:txBody>
      </p:sp>
      <p:sp>
        <p:nvSpPr>
          <p:cNvPr id="15363" name="3 CuadroTexto"/>
          <p:cNvSpPr txBox="1">
            <a:spLocks noChangeArrowheads="1"/>
          </p:cNvSpPr>
          <p:nvPr/>
        </p:nvSpPr>
        <p:spPr bwMode="auto">
          <a:xfrm>
            <a:off x="3357563" y="1857375"/>
            <a:ext cx="2227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>
                <a:latin typeface="Calibri" pitchFamily="34" charset="0"/>
              </a:rPr>
              <a:t>da nombre a la situación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500313" y="1214438"/>
            <a:ext cx="1539204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Siglo XVII-XVIII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14374" y="2357438"/>
            <a:ext cx="977305" cy="33855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política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714625" y="2357439"/>
            <a:ext cx="1425327" cy="33855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económica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500688" y="2357438"/>
            <a:ext cx="755335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social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286625" y="2357438"/>
            <a:ext cx="1503938" cy="33855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demográfica</a:t>
            </a:r>
          </a:p>
        </p:txBody>
      </p:sp>
      <p:sp>
        <p:nvSpPr>
          <p:cNvPr id="15379" name="9 CuadroTexto"/>
          <p:cNvSpPr txBox="1">
            <a:spLocks noChangeArrowheads="1"/>
          </p:cNvSpPr>
          <p:nvPr/>
        </p:nvSpPr>
        <p:spPr bwMode="auto">
          <a:xfrm>
            <a:off x="2857500" y="785813"/>
            <a:ext cx="8397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>
                <a:latin typeface="Calibri" pitchFamily="34" charset="0"/>
              </a:rPr>
              <a:t>durante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00063" y="3571874"/>
            <a:ext cx="1214437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/>
              <a:t>Monarquía absoluta de origen divino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928813" y="3643313"/>
            <a:ext cx="1357312" cy="5847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Predominio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agrario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5286380" y="3714752"/>
            <a:ext cx="1340432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estamentos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286644" y="3643314"/>
            <a:ext cx="1428760" cy="73866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/>
              <a:t>Régimen demográfico antiguo</a:t>
            </a:r>
          </a:p>
        </p:txBody>
      </p:sp>
      <p:sp>
        <p:nvSpPr>
          <p:cNvPr id="15392" name="14 CuadroTexto"/>
          <p:cNvSpPr txBox="1">
            <a:spLocks noChangeArrowheads="1"/>
          </p:cNvSpPr>
          <p:nvPr/>
        </p:nvSpPr>
        <p:spPr bwMode="auto">
          <a:xfrm>
            <a:off x="500063" y="3071813"/>
            <a:ext cx="1323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200">
                <a:latin typeface="Calibri" pitchFamily="34" charset="0"/>
              </a:rPr>
              <a:t>Caracterizado por </a:t>
            </a:r>
          </a:p>
        </p:txBody>
      </p:sp>
      <p:sp>
        <p:nvSpPr>
          <p:cNvPr id="15393" name="18 CuadroTexto"/>
          <p:cNvSpPr txBox="1">
            <a:spLocks noChangeArrowheads="1"/>
          </p:cNvSpPr>
          <p:nvPr/>
        </p:nvSpPr>
        <p:spPr bwMode="auto">
          <a:xfrm>
            <a:off x="2643188" y="3071813"/>
            <a:ext cx="1704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>
                <a:latin typeface="Calibri" pitchFamily="34" charset="0"/>
              </a:rPr>
              <a:t>Caracterizado por </a:t>
            </a:r>
          </a:p>
        </p:txBody>
      </p:sp>
      <p:sp>
        <p:nvSpPr>
          <p:cNvPr id="15394" name="19 CuadroTexto"/>
          <p:cNvSpPr txBox="1">
            <a:spLocks noChangeArrowheads="1"/>
          </p:cNvSpPr>
          <p:nvPr/>
        </p:nvSpPr>
        <p:spPr bwMode="auto">
          <a:xfrm>
            <a:off x="5214938" y="3071813"/>
            <a:ext cx="1704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>
                <a:latin typeface="Calibri" pitchFamily="34" charset="0"/>
              </a:rPr>
              <a:t>Caracterizado por </a:t>
            </a:r>
          </a:p>
        </p:txBody>
      </p:sp>
      <p:sp>
        <p:nvSpPr>
          <p:cNvPr id="15395" name="20 CuadroTexto"/>
          <p:cNvSpPr txBox="1">
            <a:spLocks noChangeArrowheads="1"/>
          </p:cNvSpPr>
          <p:nvPr/>
        </p:nvSpPr>
        <p:spPr bwMode="auto">
          <a:xfrm>
            <a:off x="7358063" y="3071813"/>
            <a:ext cx="17049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>
                <a:latin typeface="Calibri" pitchFamily="34" charset="0"/>
              </a:rPr>
              <a:t>Caracterizado por </a:t>
            </a:r>
          </a:p>
        </p:txBody>
      </p:sp>
      <p:sp>
        <p:nvSpPr>
          <p:cNvPr id="15396" name="23 CuadroTexto"/>
          <p:cNvSpPr txBox="1">
            <a:spLocks noChangeArrowheads="1"/>
          </p:cNvSpPr>
          <p:nvPr/>
        </p:nvSpPr>
        <p:spPr bwMode="auto">
          <a:xfrm>
            <a:off x="5500688" y="4357688"/>
            <a:ext cx="11842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>
                <a:latin typeface="Calibri" pitchFamily="34" charset="0"/>
              </a:rPr>
              <a:t>divididos en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4357686" y="5000636"/>
            <a:ext cx="1685077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PRIVILEGIADOS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6072198" y="4857760"/>
            <a:ext cx="1303049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dirty="0"/>
              <a:t>NO PRIVILEGIADOS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3929058" y="5929330"/>
            <a:ext cx="1088760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NOBLEZA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5143504" y="5929330"/>
            <a:ext cx="859531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CLERO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6072198" y="5929330"/>
            <a:ext cx="17508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TERCER ESTADO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PUEBLO LLANO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COMÚN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3357563" y="3643313"/>
            <a:ext cx="1428750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/>
              <a:t>Propiedad concentrada</a:t>
            </a:r>
          </a:p>
        </p:txBody>
      </p:sp>
      <p:sp>
        <p:nvSpPr>
          <p:cNvPr id="15415" name="32 CuadroTexto"/>
          <p:cNvSpPr txBox="1">
            <a:spLocks noChangeArrowheads="1"/>
          </p:cNvSpPr>
          <p:nvPr/>
        </p:nvSpPr>
        <p:spPr bwMode="auto">
          <a:xfrm>
            <a:off x="5500688" y="785813"/>
            <a:ext cx="395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>
                <a:latin typeface="Calibri" pitchFamily="34" charset="0"/>
              </a:rPr>
              <a:t>en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5286375" y="1214438"/>
            <a:ext cx="896399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dirty="0"/>
              <a:t>Europa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65</TotalTime>
  <Words>371</Words>
  <Application>Microsoft Office PowerPoint</Application>
  <PresentationFormat>Presentación en pantalla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Brío</vt:lpstr>
      <vt:lpstr>El Antiguo Régimen</vt:lpstr>
      <vt:lpstr>Diapositiva 2</vt:lpstr>
      <vt:lpstr>Características </vt:lpstr>
      <vt:lpstr>Monarquía absoluta</vt:lpstr>
      <vt:lpstr>Sociedad estamental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Antiguo Régimen</dc:title>
  <dc:creator>Dani</dc:creator>
  <cp:lastModifiedBy>Marina</cp:lastModifiedBy>
  <cp:revision>9</cp:revision>
  <dcterms:created xsi:type="dcterms:W3CDTF">2011-06-05T10:32:09Z</dcterms:created>
  <dcterms:modified xsi:type="dcterms:W3CDTF">2022-09-12T16:19:03Z</dcterms:modified>
</cp:coreProperties>
</file>