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07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41C8D-F57A-9542-914F-C3AC999A1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IMPERSONAL PASSIVE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77DB9A-83F3-2947-9871-242E9285C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Pasos </a:t>
            </a:r>
            <a:r>
              <a:rPr lang="es-ES" dirty="0"/>
              <a:t>a seguir:</a:t>
            </a:r>
          </a:p>
        </p:txBody>
      </p:sp>
    </p:spTree>
    <p:extLst>
      <p:ext uri="{BB962C8B-B14F-4D97-AF65-F5344CB8AC3E}">
        <p14:creationId xmlns:p14="http://schemas.microsoft.com/office/powerpoint/2010/main" val="270888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7253F-7A6F-D04C-8C50-8CE3EC56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1ª pasiva: “</a:t>
            </a:r>
            <a:r>
              <a:rPr lang="es-ES" dirty="0" err="1"/>
              <a:t>It</a:t>
            </a:r>
            <a:r>
              <a:rPr lang="es-ES" dirty="0"/>
              <a:t>……….”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DAA01-1FFC-ED45-BB63-0491214D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ESTRUCTURA: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dirty="0"/>
              <a:t>“</a:t>
            </a:r>
            <a:r>
              <a:rPr lang="es-ES" b="1" dirty="0"/>
              <a:t>IT</a:t>
            </a:r>
            <a:r>
              <a:rPr lang="es-ES" dirty="0"/>
              <a:t> + </a:t>
            </a:r>
            <a:r>
              <a:rPr lang="es-ES" b="1" dirty="0" err="1"/>
              <a:t>verb</a:t>
            </a:r>
            <a:r>
              <a:rPr lang="es-ES" b="1" dirty="0"/>
              <a:t> to be </a:t>
            </a:r>
            <a:r>
              <a:rPr lang="es-ES" dirty="0"/>
              <a:t>(depende del tiempo de la frase) + </a:t>
            </a:r>
            <a:r>
              <a:rPr lang="es-ES" b="1" dirty="0" err="1"/>
              <a:t>past</a:t>
            </a:r>
            <a:r>
              <a:rPr lang="es-ES" b="1" dirty="0"/>
              <a:t> </a:t>
            </a:r>
            <a:r>
              <a:rPr lang="es-ES" b="1" dirty="0" err="1"/>
              <a:t>participle</a:t>
            </a:r>
            <a:r>
              <a:rPr lang="es-ES" dirty="0"/>
              <a:t>”</a:t>
            </a:r>
          </a:p>
          <a:p>
            <a:pPr algn="ctr"/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said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….</a:t>
            </a:r>
          </a:p>
          <a:p>
            <a:pPr algn="ctr"/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believed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….</a:t>
            </a:r>
          </a:p>
          <a:p>
            <a:pPr algn="ctr"/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wasn’t</a:t>
            </a:r>
            <a:r>
              <a:rPr lang="es-ES" dirty="0"/>
              <a:t> </a:t>
            </a:r>
            <a:r>
              <a:rPr lang="es-ES" dirty="0" err="1"/>
              <a:t>expected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…</a:t>
            </a:r>
          </a:p>
          <a:p>
            <a:pPr algn="ctr"/>
            <a:r>
              <a:rPr lang="es-ES" dirty="0" err="1"/>
              <a:t>It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considered</a:t>
            </a:r>
            <a:r>
              <a:rPr lang="es-ES" dirty="0"/>
              <a:t>… </a:t>
            </a:r>
          </a:p>
          <a:p>
            <a:pPr marL="0" indent="0">
              <a:buNone/>
            </a:pPr>
            <a:r>
              <a:rPr lang="es-E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9744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01300-F8B8-844E-A5F3-92466A30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2ª pasiva: Impersonal con otro sujeto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7EC240-AE2D-E64F-8D05-11990EC5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2438399"/>
            <a:ext cx="10879016" cy="37982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      - 1º PASO:												          </a:t>
            </a:r>
            <a:r>
              <a:rPr lang="es-ES" b="1" dirty="0" err="1"/>
              <a:t>say</a:t>
            </a:r>
            <a:r>
              <a:rPr lang="es-ES" b="1" dirty="0"/>
              <a:t>/</a:t>
            </a:r>
            <a:r>
              <a:rPr lang="es-ES" b="1" dirty="0" err="1"/>
              <a:t>believe</a:t>
            </a:r>
            <a:r>
              <a:rPr lang="es-ES" b="1" dirty="0"/>
              <a:t>/</a:t>
            </a:r>
            <a:r>
              <a:rPr lang="es-ES" b="1" dirty="0" err="1"/>
              <a:t>think</a:t>
            </a:r>
            <a:r>
              <a:rPr lang="es-ES" b="1" dirty="0"/>
              <a:t>…</a:t>
            </a:r>
          </a:p>
          <a:p>
            <a:pPr marL="457200" lvl="1" indent="0">
              <a:buNone/>
            </a:pPr>
            <a:r>
              <a:rPr lang="es-ES" dirty="0"/>
              <a:t>Contar cuántos verbos tenemos (van a venir siempre 2) </a:t>
            </a:r>
          </a:p>
          <a:p>
            <a:pPr marL="457200" lvl="1" indent="0">
              <a:buNone/>
            </a:pPr>
            <a:r>
              <a:rPr lang="es-ES" dirty="0"/>
              <a:t>															        </a:t>
            </a:r>
            <a:r>
              <a:rPr lang="es-ES" dirty="0" err="1"/>
              <a:t>vbo</a:t>
            </a:r>
            <a:r>
              <a:rPr lang="es-ES" dirty="0"/>
              <a:t> principal</a:t>
            </a:r>
          </a:p>
          <a:p>
            <a:pPr marL="457200" lvl="1" indent="0">
              <a:buNone/>
            </a:pPr>
            <a:r>
              <a:rPr lang="es-ES" sz="2400" dirty="0"/>
              <a:t>- 2º PASO: </a:t>
            </a:r>
          </a:p>
          <a:p>
            <a:pPr marL="457200" lvl="1" indent="0">
              <a:buNone/>
            </a:pPr>
            <a:r>
              <a:rPr lang="es-ES" sz="1900" dirty="0"/>
              <a:t>Identificar el </a:t>
            </a:r>
            <a:r>
              <a:rPr lang="es-ES" sz="1900" b="1" dirty="0"/>
              <a:t>SUJETO</a:t>
            </a:r>
            <a:r>
              <a:rPr lang="es-ES" sz="1900" dirty="0"/>
              <a:t> del </a:t>
            </a:r>
            <a:r>
              <a:rPr lang="es-ES" sz="1900" u="sng" dirty="0"/>
              <a:t>SEGUNDO VERBO </a:t>
            </a:r>
            <a:r>
              <a:rPr lang="es-ES" sz="1900" dirty="0">
                <a:sym typeface="Wingdings" pitchFamily="2" charset="2"/>
              </a:rPr>
              <a:t> va a ser nuestro nuevo sujeto.</a:t>
            </a:r>
            <a:endParaRPr lang="es-ES" sz="1900" dirty="0"/>
          </a:p>
          <a:p>
            <a:pPr lvl="1"/>
            <a:r>
              <a:rPr lang="es-ES" sz="2400" dirty="0"/>
              <a:t>3º PASO: </a:t>
            </a:r>
          </a:p>
          <a:p>
            <a:pPr marL="457200" lvl="1" indent="0">
              <a:buNone/>
            </a:pPr>
            <a:r>
              <a:rPr lang="es-ES" sz="1800" dirty="0"/>
              <a:t>Verbo </a:t>
            </a:r>
            <a:r>
              <a:rPr lang="es-ES" sz="1800" b="1" dirty="0" err="1"/>
              <a:t>say</a:t>
            </a:r>
            <a:r>
              <a:rPr lang="es-ES" sz="1800" b="1" dirty="0"/>
              <a:t>/</a:t>
            </a:r>
            <a:r>
              <a:rPr lang="es-ES" sz="1800" b="1" dirty="0" err="1"/>
              <a:t>think</a:t>
            </a:r>
            <a:r>
              <a:rPr lang="es-ES" sz="1800" b="1" dirty="0"/>
              <a:t>/</a:t>
            </a:r>
            <a:r>
              <a:rPr lang="es-ES" sz="1800" b="1" dirty="0" err="1"/>
              <a:t>believe</a:t>
            </a:r>
            <a:r>
              <a:rPr lang="es-ES" sz="1800" b="1" dirty="0"/>
              <a:t>…. </a:t>
            </a:r>
            <a:r>
              <a:rPr lang="es-ES" sz="1800" dirty="0">
                <a:sym typeface="Wingdings" pitchFamily="2" charset="2"/>
              </a:rPr>
              <a:t> pasiva normal (según la tabla)</a:t>
            </a:r>
            <a:endParaRPr lang="es-ES" sz="1800" dirty="0"/>
          </a:p>
          <a:p>
            <a:pPr lvl="1"/>
            <a:r>
              <a:rPr lang="es-ES" sz="2400" dirty="0"/>
              <a:t>4º PASO:</a:t>
            </a:r>
          </a:p>
          <a:p>
            <a:pPr marL="457200" lvl="1" indent="0">
              <a:buNone/>
            </a:pPr>
            <a:r>
              <a:rPr lang="es-ES" sz="1900" dirty="0"/>
              <a:t>El segundo verbo va a sufrir otro cambio diferente.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5C47F59-3646-AE45-BD3B-BC44A548A22B}"/>
              </a:ext>
            </a:extLst>
          </p:cNvPr>
          <p:cNvCxnSpPr>
            <a:cxnSpLocks/>
          </p:cNvCxnSpPr>
          <p:nvPr/>
        </p:nvCxnSpPr>
        <p:spPr>
          <a:xfrm flipV="1">
            <a:off x="6945922" y="2731477"/>
            <a:ext cx="1283678" cy="427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649DEF2-B227-7441-A40C-EE802042897D}"/>
              </a:ext>
            </a:extLst>
          </p:cNvPr>
          <p:cNvCxnSpPr>
            <a:cxnSpLocks/>
          </p:cNvCxnSpPr>
          <p:nvPr/>
        </p:nvCxnSpPr>
        <p:spPr>
          <a:xfrm>
            <a:off x="6945922" y="3147645"/>
            <a:ext cx="1436078" cy="281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78A54654-743C-1B49-848D-CDE86D061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38318"/>
              </p:ext>
            </p:extLst>
          </p:nvPr>
        </p:nvGraphicFramePr>
        <p:xfrm>
          <a:off x="6623538" y="4492282"/>
          <a:ext cx="4900248" cy="23563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50124">
                  <a:extLst>
                    <a:ext uri="{9D8B030D-6E8A-4147-A177-3AD203B41FA5}">
                      <a16:colId xmlns:a16="http://schemas.microsoft.com/office/drawing/2014/main" val="365245415"/>
                    </a:ext>
                  </a:extLst>
                </a:gridCol>
                <a:gridCol w="2450124">
                  <a:extLst>
                    <a:ext uri="{9D8B030D-6E8A-4147-A177-3AD203B41FA5}">
                      <a16:colId xmlns:a16="http://schemas.microsoft.com/office/drawing/2014/main" val="1782586280"/>
                    </a:ext>
                  </a:extLst>
                </a:gridCol>
              </a:tblGrid>
              <a:tr h="436098">
                <a:tc>
                  <a:txBody>
                    <a:bodyPr/>
                    <a:lstStyle/>
                    <a:p>
                      <a:pPr algn="ctr"/>
                      <a:r>
                        <a:rPr lang="en-GB" b="0" noProof="0"/>
                        <a:t>Present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noProof="0" dirty="0"/>
                        <a:t>infinitive with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18109"/>
                  </a:ext>
                </a:extLst>
              </a:tr>
              <a:tr h="436098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Present continuous/future(will)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 to be + 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39260"/>
                  </a:ext>
                </a:extLst>
              </a:tr>
              <a:tr h="436098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Past simple/present perfect/past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to have + participio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594400"/>
                  </a:ext>
                </a:extLst>
              </a:tr>
              <a:tr h="436098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Past continuous/present perfect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to have been + 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22299"/>
                  </a:ext>
                </a:extLst>
              </a:tr>
            </a:tbl>
          </a:graphicData>
        </a:graphic>
      </p:graphicFrame>
      <p:sp>
        <p:nvSpPr>
          <p:cNvPr id="12" name="Flecha derecha 11">
            <a:extLst>
              <a:ext uri="{FF2B5EF4-FFF2-40B4-BE49-F238E27FC236}">
                <a16:creationId xmlns:a16="http://schemas.microsoft.com/office/drawing/2014/main" id="{3F9A147B-FA45-B443-8E7C-8D073245F265}"/>
              </a:ext>
            </a:extLst>
          </p:cNvPr>
          <p:cNvSpPr/>
          <p:nvPr/>
        </p:nvSpPr>
        <p:spPr>
          <a:xfrm>
            <a:off x="5802923" y="5670451"/>
            <a:ext cx="715108" cy="425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90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Orgánico</Template>
  <TotalTime>13</TotalTime>
  <Words>203</Words>
  <Application>Microsoft Macintosh PowerPoint</Application>
  <PresentationFormat>Panorámica</PresentationFormat>
  <Paragraphs>29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Orgánico</vt:lpstr>
      <vt:lpstr>IMPERSONAL PASSIVE</vt:lpstr>
      <vt:lpstr>1ª pasiva: “It……….”</vt:lpstr>
      <vt:lpstr>2ª pasiva: Impersonal con otro sujeto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IMPERSONAL PASSIVE</dc:title>
  <dc:creator>Andrea Moreno Velázquez</dc:creator>
  <cp:lastModifiedBy>Andrea Moreno Velázquez</cp:lastModifiedBy>
  <cp:revision>3</cp:revision>
  <dcterms:created xsi:type="dcterms:W3CDTF">2021-02-09T10:30:38Z</dcterms:created>
  <dcterms:modified xsi:type="dcterms:W3CDTF">2021-02-09T10:43:58Z</dcterms:modified>
</cp:coreProperties>
</file>