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53"/>
  </p:notesMasterIdLst>
  <p:sldIdLst>
    <p:sldId id="256" r:id="rId3"/>
    <p:sldId id="260" r:id="rId4"/>
    <p:sldId id="285" r:id="rId5"/>
    <p:sldId id="257" r:id="rId6"/>
    <p:sldId id="258" r:id="rId7"/>
    <p:sldId id="288" r:id="rId8"/>
    <p:sldId id="286" r:id="rId9"/>
    <p:sldId id="289" r:id="rId10"/>
    <p:sldId id="259" r:id="rId11"/>
    <p:sldId id="300" r:id="rId12"/>
    <p:sldId id="287" r:id="rId13"/>
    <p:sldId id="319" r:id="rId14"/>
    <p:sldId id="317" r:id="rId15"/>
    <p:sldId id="313" r:id="rId16"/>
    <p:sldId id="312" r:id="rId17"/>
    <p:sldId id="314" r:id="rId18"/>
    <p:sldId id="315" r:id="rId19"/>
    <p:sldId id="261" r:id="rId20"/>
    <p:sldId id="290" r:id="rId21"/>
    <p:sldId id="291" r:id="rId22"/>
    <p:sldId id="293" r:id="rId23"/>
    <p:sldId id="294" r:id="rId24"/>
    <p:sldId id="292" r:id="rId25"/>
    <p:sldId id="262" r:id="rId26"/>
    <p:sldId id="263" r:id="rId27"/>
    <p:sldId id="265" r:id="rId28"/>
    <p:sldId id="295" r:id="rId29"/>
    <p:sldId id="301" r:id="rId30"/>
    <p:sldId id="302" r:id="rId31"/>
    <p:sldId id="303" r:id="rId32"/>
    <p:sldId id="304" r:id="rId33"/>
    <p:sldId id="305" r:id="rId34"/>
    <p:sldId id="306" r:id="rId35"/>
    <p:sldId id="264" r:id="rId36"/>
    <p:sldId id="297" r:id="rId37"/>
    <p:sldId id="296" r:id="rId38"/>
    <p:sldId id="309" r:id="rId39"/>
    <p:sldId id="266" r:id="rId40"/>
    <p:sldId id="298" r:id="rId41"/>
    <p:sldId id="299" r:id="rId42"/>
    <p:sldId id="267" r:id="rId43"/>
    <p:sldId id="270" r:id="rId44"/>
    <p:sldId id="268" r:id="rId45"/>
    <p:sldId id="271" r:id="rId46"/>
    <p:sldId id="281" r:id="rId47"/>
    <p:sldId id="318" r:id="rId48"/>
    <p:sldId id="307" r:id="rId49"/>
    <p:sldId id="308" r:id="rId50"/>
    <p:sldId id="280" r:id="rId51"/>
    <p:sldId id="310" r:id="rId52"/>
  </p:sldIdLst>
  <p:sldSz cx="9144000" cy="6858000" type="screen4x3"/>
  <p:notesSz cx="6858000" cy="9144000"/>
  <p:embeddedFontLst>
    <p:embeddedFont>
      <p:font typeface="Bahnschrift SemiBold Condensed" panose="020B0502040204020203" pitchFamily="34" charset="0"/>
      <p:bold r:id="rId54"/>
    </p:embeddedFont>
    <p:embeddedFont>
      <p:font typeface="Shadows Into Light" panose="020B0604020202020204" charset="0"/>
      <p:regular r:id="rId55"/>
    </p:embeddedFont>
    <p:embeddedFont>
      <p:font typeface="Varela Round" panose="020B0604020202020204" charset="-79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" initials="A" lastIdx="1" clrIdx="0">
    <p:extLst>
      <p:ext uri="{19B8F6BF-5375-455C-9EA6-DF929625EA0E}">
        <p15:presenceInfo xmlns:p15="http://schemas.microsoft.com/office/powerpoint/2012/main" userId="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9080CC28-AAC0-4081-81C7-C0AA1E6D2F4B}">
  <a:tblStyle styleId="{9080CC28-AAC0-4081-81C7-C0AA1E6D2F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5439" autoAdjust="0"/>
  </p:normalViewPr>
  <p:slideViewPr>
    <p:cSldViewPr snapToGrid="0">
      <p:cViewPr varScale="1">
        <p:scale>
          <a:sx n="114" d="100"/>
          <a:sy n="114" d="100"/>
        </p:scale>
        <p:origin x="13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969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153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650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69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641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2052252e_1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2052252e_15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17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95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" name="Google Shape;55;p11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y color">
  <p:cSld name="BLANK_2">
    <p:bg>
      <p:bgPr>
        <a:solidFill>
          <a:srgbClr val="B7B7B7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green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agenta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8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/>
          <p:nvPr/>
        </p:nvSpPr>
        <p:spPr>
          <a:xfrm>
            <a:off x="3593400" y="16514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9600">
              <a:solidFill>
                <a:srgbClr val="979CB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5" name="Google Shape;95;p25"/>
          <p:cNvSpPr/>
          <p:nvPr/>
        </p:nvSpPr>
        <p:spPr>
          <a:xfrm>
            <a:off x="3950607" y="1571221"/>
            <a:ext cx="1308410" cy="1159079"/>
          </a:xfrm>
          <a:custGeom>
            <a:avLst/>
            <a:gdLst/>
            <a:ahLst/>
            <a:cxnLst/>
            <a:rect l="l" t="t" r="r" b="b"/>
            <a:pathLst>
              <a:path w="59251" h="52447" extrusionOk="0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Google Shape;96;p25"/>
          <p:cNvSpPr/>
          <p:nvPr/>
        </p:nvSpPr>
        <p:spPr>
          <a:xfrm>
            <a:off x="3874668" y="1485125"/>
            <a:ext cx="1394664" cy="1302552"/>
          </a:xfrm>
          <a:custGeom>
            <a:avLst/>
            <a:gdLst/>
            <a:ahLst/>
            <a:cxnLst/>
            <a:rect l="l" t="t" r="r" b="b"/>
            <a:pathLst>
              <a:path w="63157" h="58939" extrusionOk="0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green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Google Shape;102;p26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Google Shape;109;p27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10148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2"/>
          </p:nvPr>
        </p:nvSpPr>
        <p:spPr>
          <a:xfrm>
            <a:off x="34299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body" idx="3"/>
          </p:nvPr>
        </p:nvSpPr>
        <p:spPr>
          <a:xfrm>
            <a:off x="58450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Google Shape;117;p2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Google Shape;118;p2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9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Google Shape;122;p2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body" idx="1"/>
          </p:nvPr>
        </p:nvSpPr>
        <p:spPr>
          <a:xfrm>
            <a:off x="980400" y="5494075"/>
            <a:ext cx="71832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979CB8"/>
                </a:solidFill>
              </a:defRPr>
            </a:lvl1pPr>
            <a:lvl2pPr lvl="1">
              <a:buNone/>
              <a:defRPr>
                <a:solidFill>
                  <a:srgbClr val="979CB8"/>
                </a:solidFill>
              </a:defRPr>
            </a:lvl2pPr>
            <a:lvl3pPr lvl="2">
              <a:buNone/>
              <a:defRPr>
                <a:solidFill>
                  <a:srgbClr val="979CB8"/>
                </a:solidFill>
              </a:defRPr>
            </a:lvl3pPr>
            <a:lvl4pPr lvl="3">
              <a:buNone/>
              <a:defRPr>
                <a:solidFill>
                  <a:srgbClr val="979CB8"/>
                </a:solidFill>
              </a:defRPr>
            </a:lvl4pPr>
            <a:lvl5pPr lvl="4">
              <a:buNone/>
              <a:defRPr>
                <a:solidFill>
                  <a:srgbClr val="979CB8"/>
                </a:solidFill>
              </a:defRPr>
            </a:lvl5pPr>
            <a:lvl6pPr lvl="5">
              <a:buNone/>
              <a:defRPr>
                <a:solidFill>
                  <a:srgbClr val="979CB8"/>
                </a:solidFill>
              </a:defRPr>
            </a:lvl6pPr>
            <a:lvl7pPr lvl="6">
              <a:buNone/>
              <a:defRPr>
                <a:solidFill>
                  <a:srgbClr val="979CB8"/>
                </a:solidFill>
              </a:defRPr>
            </a:lvl7pPr>
            <a:lvl8pPr lvl="7">
              <a:buNone/>
              <a:defRPr>
                <a:solidFill>
                  <a:srgbClr val="979CB8"/>
                </a:solidFill>
              </a:defRPr>
            </a:lvl8pPr>
            <a:lvl9pPr lvl="8">
              <a:buNone/>
              <a:defRPr>
                <a:solidFill>
                  <a:srgbClr val="979CB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agenta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8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/>
          <p:nvPr/>
        </p:nvSpPr>
        <p:spPr>
          <a:xfrm>
            <a:off x="3593400" y="16514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9600">
              <a:solidFill>
                <a:srgbClr val="979CB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7"/>
          <p:cNvSpPr/>
          <p:nvPr/>
        </p:nvSpPr>
        <p:spPr>
          <a:xfrm>
            <a:off x="3950607" y="1571221"/>
            <a:ext cx="1308410" cy="1159079"/>
          </a:xfrm>
          <a:custGeom>
            <a:avLst/>
            <a:gdLst/>
            <a:ahLst/>
            <a:cxnLst/>
            <a:rect l="l" t="t" r="r" b="b"/>
            <a:pathLst>
              <a:path w="59251" h="52447" extrusionOk="0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" name="Google Shape;29;p7"/>
          <p:cNvSpPr/>
          <p:nvPr/>
        </p:nvSpPr>
        <p:spPr>
          <a:xfrm>
            <a:off x="3874668" y="1485125"/>
            <a:ext cx="1394664" cy="1302552"/>
          </a:xfrm>
          <a:custGeom>
            <a:avLst/>
            <a:gdLst/>
            <a:ahLst/>
            <a:cxnLst/>
            <a:rect l="l" t="t" r="r" b="b"/>
            <a:pathLst>
              <a:path w="63157" h="58939" extrusionOk="0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Google Shape;35;p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" name="Google Shape;42;p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10148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34299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3"/>
          </p:nvPr>
        </p:nvSpPr>
        <p:spPr>
          <a:xfrm>
            <a:off x="58450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l" t="t" r="r" b="b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10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l" t="t" r="r" b="b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2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please.com/whats-symbolism-irish-flag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cifrandolaguerra.es/una-isla-dividida-y-un-conflicto-armad" TargetMode="External"/><Relationship Id="rId2" Type="http://schemas.openxmlformats.org/officeDocument/2006/relationships/hyperlink" Target="https://es.wikipedia.org/wiki/Home_Rule_(Irlanda)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hyperlink" Target="https://www.infoplease.com/whats-symbolism-irish-flag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rtve.es/alacarta/videos/en-portada/portada-miradas-enfrentadas/1421782/" TargetMode="External"/><Relationship Id="rId5" Type="http://schemas.openxmlformats.org/officeDocument/2006/relationships/hyperlink" Target="https://es.wikipedia.org/wiki/C%C3%A1mara_de_los_Comunes_del_Reino_Unido" TargetMode="External"/><Relationship Id="rId4" Type="http://schemas.openxmlformats.org/officeDocument/2006/relationships/hyperlink" Target="https://es.wikipedia.org/wiki/Asamblea_de_Irlanda_del_Nort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%C3%9Alster" TargetMode="External"/><Relationship Id="rId2" Type="http://schemas.openxmlformats.org/officeDocument/2006/relationships/hyperlink" Target="https://es.wikipedia.org/wiki/Derry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s.euronews.com/2020/02/01/el-brexit-hace-aguas-en-escocia-e-irlanda-del-norte" TargetMode="External"/><Relationship Id="rId5" Type="http://schemas.openxmlformats.org/officeDocument/2006/relationships/hyperlink" Target="https://www.youtube.com/watch?v=sIZQmQ6xRxs" TargetMode="External"/><Relationship Id="rId4" Type="http://schemas.openxmlformats.org/officeDocument/2006/relationships/hyperlink" Target="https://es.euronews.com/2019/04/19/muere-una-mujer-en-un-acto-terrorista-en-irlanda-del-nort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www.youtube.com/watch?v=setgkbK6xQ8" TargetMode="Externa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oculimundienclase.blogspot.com/2011/06/yo-acuso-el-caso-dreyfus.html" TargetMode="External"/><Relationship Id="rId3" Type="http://schemas.openxmlformats.org/officeDocument/2006/relationships/image" Target="../media/image34.jpg"/><Relationship Id="rId7" Type="http://schemas.openxmlformats.org/officeDocument/2006/relationships/hyperlink" Target="http://www.paralibros.com/passim/ppress/pracusse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maps/place/Central+America/@11.5945482,-84.3273759,4.14z/data=!4m5!3m4!1s0x8f0b58c0f7680811:0x8dace0c7060b2570!8m2!3d12.7690126!4d-85.6023643" TargetMode="External"/><Relationship Id="rId5" Type="http://schemas.openxmlformats.org/officeDocument/2006/relationships/hyperlink" Target="http://mrdomingo.com/2016/09/04/el-desastroso-proyecto-frances-del-primer-canal-de-panama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://www.inglaterra.net/epoca-victoriana-inglaterra/" TargetMode="External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hyperlink" Target="https://www.biografiasyvidas.com/monografia/victoria_i/cronologia.htm" TargetMode="External"/><Relationship Id="rId4" Type="http://schemas.openxmlformats.org/officeDocument/2006/relationships/hyperlink" Target="https://www.youtube.com/watch?v=e4ugDtrOPOo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Adquisiciones_territoriales_de_los_Estados_Unido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hyperlink" Target="https://www.youtube.com/watch?v=UxViNOfjQnk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ve.es/alacarta/videos/telediario/national-geographic-recrea-produccion-asesinato-lincoln/1689765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map-as-history.com/European-colonization-19th-20th-centuries/British-Empire-construc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A6T8vTA0V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2.png"/><Relationship Id="rId4" Type="http://schemas.openxmlformats.org/officeDocument/2006/relationships/hyperlink" Target="https://lacasavictoriana.com/2018/09/11/reina-victoria-curiosidades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elespanol.com/cultura/historia/20170217/194480861_0.html" TargetMode="External"/><Relationship Id="rId7" Type="http://schemas.openxmlformats.org/officeDocument/2006/relationships/hyperlink" Target="https://www.youtube.com/watch?v=KA6T8vTA0V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lpais.com/diario/1979/05/23/ultima/296258402_850215.html" TargetMode="External"/><Relationship Id="rId5" Type="http://schemas.openxmlformats.org/officeDocument/2006/relationships/hyperlink" Target="https://www.elmundo.es/loc/2013/11/26/5294f035684341ee2c8b4593.html" TargetMode="External"/><Relationship Id="rId4" Type="http://schemas.openxmlformats.org/officeDocument/2006/relationships/hyperlink" Target="https://www.bbc.com/mundo/noticias/2013/01/130104_delicias_conyugales_de_una_reina_jbo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E4F6D7-415B-4632-83F1-CB29E3217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6" y="1542779"/>
            <a:ext cx="6711193" cy="3772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41" name="Google Shape;141;p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La dominación europea del mundo</a:t>
            </a:r>
            <a:endParaRPr dirty="0"/>
          </a:p>
        </p:txBody>
      </p:sp>
      <p:sp>
        <p:nvSpPr>
          <p:cNvPr id="142" name="Google Shape;142;p36"/>
          <p:cNvSpPr/>
          <p:nvPr/>
        </p:nvSpPr>
        <p:spPr>
          <a:xfrm rot="-4140551">
            <a:off x="2545345" y="1556493"/>
            <a:ext cx="402308" cy="116726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3" name="Google Shape;143;p36"/>
          <p:cNvSpPr/>
          <p:nvPr/>
        </p:nvSpPr>
        <p:spPr>
          <a:xfrm>
            <a:off x="2496775" y="4255850"/>
            <a:ext cx="3153375" cy="34500"/>
          </a:xfrm>
          <a:custGeom>
            <a:avLst/>
            <a:gdLst/>
            <a:ahLst/>
            <a:cxnLst/>
            <a:rect l="l" t="t" r="r" b="b"/>
            <a:pathLst>
              <a:path w="126135" h="1380" extrusionOk="0">
                <a:moveTo>
                  <a:pt x="0" y="973"/>
                </a:moveTo>
                <a:cubicBezTo>
                  <a:pt x="29075" y="973"/>
                  <a:pt x="58158" y="273"/>
                  <a:pt x="87224" y="973"/>
                </a:cubicBezTo>
                <a:cubicBezTo>
                  <a:pt x="100195" y="1285"/>
                  <a:pt x="113312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Google Shape;144;p36"/>
          <p:cNvSpPr/>
          <p:nvPr/>
        </p:nvSpPr>
        <p:spPr>
          <a:xfrm>
            <a:off x="2423800" y="4303603"/>
            <a:ext cx="3177700" cy="41425"/>
          </a:xfrm>
          <a:custGeom>
            <a:avLst/>
            <a:gdLst/>
            <a:ahLst/>
            <a:cxnLst/>
            <a:rect l="l" t="t" r="r" b="b"/>
            <a:pathLst>
              <a:path w="127108" h="1657" extrusionOk="0">
                <a:moveTo>
                  <a:pt x="0" y="1657"/>
                </a:moveTo>
                <a:cubicBezTo>
                  <a:pt x="42250" y="-1532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45" name="Google Shape;145;p36"/>
          <p:cNvCxnSpPr/>
          <p:nvPr/>
        </p:nvCxnSpPr>
        <p:spPr>
          <a:xfrm rot="10800000" flipH="1">
            <a:off x="3927513" y="2011400"/>
            <a:ext cx="291900" cy="543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med" len="med"/>
            <a:tailEnd type="none" w="med" len="med"/>
          </a:ln>
        </p:spPr>
      </p:cxnSp>
      <p:sp>
        <p:nvSpPr>
          <p:cNvPr id="146" name="Google Shape;146;p36"/>
          <p:cNvSpPr/>
          <p:nvPr/>
        </p:nvSpPr>
        <p:spPr>
          <a:xfrm>
            <a:off x="5064442" y="2448192"/>
            <a:ext cx="1345200" cy="1025100"/>
          </a:xfrm>
          <a:custGeom>
            <a:avLst/>
            <a:gdLst/>
            <a:ahLst/>
            <a:cxnLst/>
            <a:rect l="l" t="t" r="r" b="b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921E56-4AF7-490A-9A43-7ED3DA814D97}"/>
              </a:ext>
            </a:extLst>
          </p:cNvPr>
          <p:cNvSpPr txBox="1"/>
          <p:nvPr/>
        </p:nvSpPr>
        <p:spPr>
          <a:xfrm>
            <a:off x="1014819" y="5824846"/>
            <a:ext cx="315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ANA BELÉN ROMO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0834D1-BE25-43BE-9598-2D0F736E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6" y="0"/>
            <a:ext cx="598135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0391A9-6789-4462-8CF1-4E5AF64F87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0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 txBox="1">
            <a:spLocks noGrp="1"/>
          </p:cNvSpPr>
          <p:nvPr>
            <p:ph type="ctrTitle" idx="4294967295"/>
          </p:nvPr>
        </p:nvSpPr>
        <p:spPr>
          <a:xfrm>
            <a:off x="2503340" y="1018766"/>
            <a:ext cx="4961100" cy="6478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01ABCF"/>
                </a:solidFill>
              </a:rPr>
              <a:t>Hello!</a:t>
            </a:r>
            <a:endParaRPr sz="5400" dirty="0">
              <a:solidFill>
                <a:srgbClr val="01ABCF"/>
              </a:solidFill>
            </a:endParaRPr>
          </a:p>
        </p:txBody>
      </p:sp>
      <p:sp>
        <p:nvSpPr>
          <p:cNvPr id="161" name="Google Shape;161;p38"/>
          <p:cNvSpPr txBox="1">
            <a:spLocks noGrp="1"/>
          </p:cNvSpPr>
          <p:nvPr>
            <p:ph type="subTitle" idx="4294967295"/>
          </p:nvPr>
        </p:nvSpPr>
        <p:spPr>
          <a:xfrm>
            <a:off x="3185463" y="1374465"/>
            <a:ext cx="4871100" cy="590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3200" dirty="0">
                <a:latin typeface="Shadows Into Light"/>
                <a:ea typeface="Shadows Into Light"/>
                <a:cs typeface="Shadows Into Light"/>
                <a:sym typeface="Shadows Into Light"/>
              </a:rPr>
              <a:t>Inglaterra victoriana</a:t>
            </a:r>
            <a:endParaRPr sz="32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4294967295"/>
          </p:nvPr>
        </p:nvSpPr>
        <p:spPr>
          <a:xfrm>
            <a:off x="1015550" y="2114682"/>
            <a:ext cx="5385250" cy="4154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EL PROBLEMA </a:t>
            </a:r>
            <a:r>
              <a:rPr lang="es-ES" sz="1600" dirty="0">
                <a:solidFill>
                  <a:schemeClr val="accent2"/>
                </a:solidFill>
              </a:rPr>
              <a:t>DE IRLANDA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accent2"/>
                </a:solidFill>
              </a:rPr>
              <a:t>En el siglo XIX, Irlanda queda incorporada como un nuevo reino a  GB-Reino Unido de GB e Irlanda (1801)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-Diputados en el Parlamento británico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-Campesinos-diezmo a la Iglesia anglicana y terratenientes ingleses.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accent2"/>
                </a:solidFill>
              </a:rPr>
              <a:t>1847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-Grave crisis agraria (La Gran Hambruna o crisis de la patata)-muerte (1 millón de personas) y emigración a EE.UU. (otro millón de personas)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s-ES" sz="1600" dirty="0">
                <a:solidFill>
                  <a:schemeClr val="accent2"/>
                </a:solidFill>
              </a:rPr>
              <a:t>1914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concesión de autonomía, salvo los condados del norte (Ulster-mayoría colonos ingleses). No se llegó a aplicar por el estallido de la Primera Guerra Mundial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6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6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6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6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6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6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6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2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2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endParaRPr lang="es-ES" sz="1200" dirty="0">
              <a:solidFill>
                <a:srgbClr val="01ABC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>
              <a:buNone/>
            </a:pPr>
            <a:r>
              <a:rPr lang="es-ES" sz="1200" dirty="0">
                <a:solidFill>
                  <a:srgbClr val="01ABC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https://www.infoplease.com/whats-symbolism-irish-flag</a:t>
            </a:r>
            <a:endParaRPr lang="es-ES" sz="1200" dirty="0">
              <a:solidFill>
                <a:srgbClr val="01ABCF"/>
              </a:solidFill>
            </a:endParaRPr>
          </a:p>
          <a:p>
            <a:pPr marL="0" lvl="0" indent="0">
              <a:buNone/>
            </a:pPr>
            <a:endParaRPr sz="1600" dirty="0">
              <a:solidFill>
                <a:srgbClr val="01ABCF"/>
              </a:solidFill>
            </a:endParaRPr>
          </a:p>
        </p:txBody>
      </p:sp>
      <p:pic>
        <p:nvPicPr>
          <p:cNvPr id="163" name="Google Shape;16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75435" y="849851"/>
            <a:ext cx="1407300" cy="1407300"/>
          </a:xfrm>
          <a:prstGeom prst="wedgeEllipseCallout">
            <a:avLst>
              <a:gd name="adj1" fmla="val 47110"/>
              <a:gd name="adj2" fmla="val 46541"/>
            </a:avLst>
          </a:prstGeom>
          <a:noFill/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164" name="Google Shape;164;p38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7" name="Google Shape;163;p38">
            <a:extLst>
              <a:ext uri="{FF2B5EF4-FFF2-40B4-BE49-F238E27FC236}">
                <a16:creationId xmlns:a16="http://schemas.microsoft.com/office/drawing/2014/main" id="{E49C6A56-76A8-4407-B2CE-C753DA1F7EA8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680689" y="985290"/>
            <a:ext cx="1407300" cy="936494"/>
          </a:xfrm>
          <a:prstGeom prst="wedgeEllipseCallout">
            <a:avLst>
              <a:gd name="adj1" fmla="val 47110"/>
              <a:gd name="adj2" fmla="val 46541"/>
            </a:avLst>
          </a:prstGeom>
          <a:noFill/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3" name="Imagen 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76CBD536-F31D-42CC-A0EB-D520E8357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263" y="2114682"/>
            <a:ext cx="1760862" cy="2278763"/>
          </a:xfrm>
          <a:prstGeom prst="rect">
            <a:avLst/>
          </a:prstGeom>
        </p:spPr>
      </p:pic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DA175820-135B-44DD-A797-555C08056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857" y="4543092"/>
            <a:ext cx="1177132" cy="14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7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A845EAB-9805-41A7-B437-1DBA6B74F9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12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BE69AE-C961-411B-B3B8-282D93590FC2}"/>
              </a:ext>
            </a:extLst>
          </p:cNvPr>
          <p:cNvSpPr txBox="1"/>
          <p:nvPr/>
        </p:nvSpPr>
        <p:spPr>
          <a:xfrm>
            <a:off x="899296" y="1018426"/>
            <a:ext cx="674456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6">
                    <a:lumMod val="75000"/>
                  </a:schemeClr>
                </a:solidFill>
              </a:rPr>
              <a:t>EL PROBLEMA </a:t>
            </a:r>
            <a:r>
              <a:rPr lang="es-ES" sz="1600" dirty="0">
                <a:solidFill>
                  <a:schemeClr val="accent2"/>
                </a:solidFill>
              </a:rPr>
              <a:t>DE IRLANDA</a:t>
            </a:r>
          </a:p>
          <a:p>
            <a:endParaRPr lang="es-ES" dirty="0"/>
          </a:p>
          <a:p>
            <a:r>
              <a:rPr lang="es-ES" dirty="0"/>
              <a:t>-1175-Enrique II de Inglaterra-Invasión </a:t>
            </a:r>
            <a:r>
              <a:rPr lang="es-ES" dirty="0" err="1"/>
              <a:t>combro</a:t>
            </a:r>
            <a:r>
              <a:rPr lang="es-ES" dirty="0"/>
              <a:t>-normanda</a:t>
            </a:r>
          </a:p>
          <a:p>
            <a:r>
              <a:rPr lang="es-ES" dirty="0"/>
              <a:t>-1509-Enrique VIII-rey de Inglaterra y señor de Irlanda</a:t>
            </a:r>
          </a:p>
          <a:p>
            <a:r>
              <a:rPr lang="es-ES" dirty="0"/>
              <a:t>-1649-1653- Invasión británica de Irlanda-guerra Cromwell</a:t>
            </a:r>
          </a:p>
          <a:p>
            <a:r>
              <a:rPr lang="es-ES" b="1" dirty="0"/>
              <a:t>-1801-Reino Unido de Gran Bretaña e Irlanda// ‘</a:t>
            </a:r>
            <a:r>
              <a:rPr lang="es-ES" b="1" dirty="0" err="1"/>
              <a:t>Act</a:t>
            </a:r>
            <a:r>
              <a:rPr lang="es-ES" b="1" dirty="0"/>
              <a:t> </a:t>
            </a:r>
            <a:r>
              <a:rPr lang="es-ES" b="1" dirty="0" err="1"/>
              <a:t>Union</a:t>
            </a:r>
            <a:r>
              <a:rPr lang="es-ES" b="1" dirty="0"/>
              <a:t>’ (1800)</a:t>
            </a:r>
          </a:p>
          <a:p>
            <a:r>
              <a:rPr lang="es-ES" b="1" dirty="0"/>
              <a:t>-1873-1896.-Crisis económica</a:t>
            </a:r>
            <a:r>
              <a:rPr lang="es-ES" dirty="0"/>
              <a:t>.-’ Gran Depresión’.-Tensión –radicalización </a:t>
            </a:r>
            <a:r>
              <a:rPr lang="es-ES" dirty="0" err="1"/>
              <a:t>mov</a:t>
            </a:r>
            <a:r>
              <a:rPr lang="es-ES" dirty="0"/>
              <a:t> nacional-</a:t>
            </a:r>
            <a:r>
              <a:rPr lang="es-ES" dirty="0" err="1"/>
              <a:t>Parnell</a:t>
            </a:r>
            <a:r>
              <a:rPr lang="es-ES" dirty="0"/>
              <a:t> Partido Parlamento irlandés (1882). Boicoteo terratenientes.</a:t>
            </a:r>
          </a:p>
          <a:p>
            <a:r>
              <a:rPr lang="es-ES" dirty="0"/>
              <a:t>-1885-Los nacionalistas irlandeses se sientan en el Parlamento británico</a:t>
            </a:r>
          </a:p>
          <a:p>
            <a:r>
              <a:rPr lang="es-ES" dirty="0"/>
              <a:t>-1886-Petición del Estatuto de Autonomía. </a:t>
            </a:r>
            <a:r>
              <a:rPr lang="es-ES" dirty="0" err="1"/>
              <a:t>Gladstone</a:t>
            </a:r>
            <a:r>
              <a:rPr lang="es-ES" dirty="0"/>
              <a:t> prepara la  </a:t>
            </a:r>
            <a:r>
              <a:rPr lang="es-ES" b="1" dirty="0"/>
              <a:t>(‘Home Rule</a:t>
            </a:r>
            <a:r>
              <a:rPr lang="es-ES" dirty="0"/>
              <a:t>’ que convertiría a </a:t>
            </a:r>
            <a:r>
              <a:rPr lang="es-ES" b="1" dirty="0"/>
              <a:t>Irlanda en un territorio autónomo dentro de R.U. y un parlamento propio</a:t>
            </a:r>
            <a:r>
              <a:rPr lang="es-ES" dirty="0"/>
              <a:t>. 1894.-División whigs-</a:t>
            </a:r>
            <a:r>
              <a:rPr lang="es-ES" dirty="0" err="1"/>
              <a:t>Gladstone</a:t>
            </a:r>
            <a:r>
              <a:rPr lang="es-ES" dirty="0"/>
              <a:t> abandona la política.</a:t>
            </a:r>
          </a:p>
          <a:p>
            <a:r>
              <a:rPr lang="es-ES" dirty="0"/>
              <a:t>-1902</a:t>
            </a:r>
            <a:r>
              <a:rPr lang="es-ES" b="1" dirty="0"/>
              <a:t>.-Lord </a:t>
            </a:r>
            <a:r>
              <a:rPr lang="es-ES" b="1" dirty="0" err="1"/>
              <a:t>Barfour</a:t>
            </a:r>
            <a:r>
              <a:rPr lang="es-ES" b="1" dirty="0"/>
              <a:t> concede parlamento propio a Irlanda</a:t>
            </a:r>
            <a:r>
              <a:rPr lang="es-ES" dirty="0"/>
              <a:t>. Escisión whigs. La cuestión irlandesa queda sin resolver.</a:t>
            </a:r>
          </a:p>
          <a:p>
            <a:r>
              <a:rPr lang="es-ES" b="1" dirty="0"/>
              <a:t>-1912- Concesión de la autonomía, salvo los condados del Ulster</a:t>
            </a:r>
            <a:r>
              <a:rPr lang="es-ES" dirty="0"/>
              <a:t>. No llegó a producirse por el estallido de la IGM (1914). (tercera Home Rule) </a:t>
            </a:r>
            <a:r>
              <a:rPr lang="es-ES" dirty="0">
                <a:hlinkClick r:id="rId2"/>
              </a:rPr>
              <a:t>https://es.wikipedia.org/wiki/Home_Rule_(Irlanda)</a:t>
            </a:r>
            <a:endParaRPr lang="es-ES" dirty="0"/>
          </a:p>
          <a:p>
            <a:r>
              <a:rPr lang="es-ES" b="1" dirty="0"/>
              <a:t>-1916</a:t>
            </a:r>
            <a:r>
              <a:rPr lang="es-ES" dirty="0"/>
              <a:t>.- Insurrección en </a:t>
            </a:r>
            <a:r>
              <a:rPr lang="es-ES" dirty="0" err="1"/>
              <a:t>Dublin</a:t>
            </a:r>
            <a:r>
              <a:rPr lang="es-ES" dirty="0"/>
              <a:t> que pone en marcha la </a:t>
            </a:r>
            <a:r>
              <a:rPr lang="es-ES" b="1" dirty="0"/>
              <a:t>partición de la isla</a:t>
            </a:r>
            <a:r>
              <a:rPr lang="es-ES" dirty="0"/>
              <a:t>. Norte mayoría protestante fiel a Inglaterra y sur de mayoría católica. </a:t>
            </a:r>
            <a:r>
              <a:rPr lang="es-ES" b="1" dirty="0">
                <a:solidFill>
                  <a:srgbClr val="FF0000"/>
                </a:solidFill>
              </a:rPr>
              <a:t>Esta parte acabaría siendo independiente en 1920 (cuarta Home Rule). </a:t>
            </a:r>
          </a:p>
          <a:p>
            <a:endParaRPr lang="es-ES" b="1" dirty="0"/>
          </a:p>
          <a:p>
            <a:r>
              <a:rPr lang="es-ES" b="1" dirty="0">
                <a:hlinkClick r:id="rId3"/>
              </a:rPr>
              <a:t>https://www.descifrandolaguerra.es/una-isla-dividida-y-un-conflicto-armad</a:t>
            </a:r>
            <a:endParaRPr lang="es-ES" b="1" dirty="0"/>
          </a:p>
          <a:p>
            <a:r>
              <a:rPr lang="es-ES" b="1" dirty="0"/>
              <a:t>o</a:t>
            </a:r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1F7266-7165-4559-813E-548287FA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297" y="721112"/>
            <a:ext cx="1438781" cy="9632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329B7C-460E-49E3-AA23-51EF7F37E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728" y="4741976"/>
            <a:ext cx="1176630" cy="1493649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6300663-D53A-44F1-B648-48CC2776C5CD}"/>
              </a:ext>
            </a:extLst>
          </p:cNvPr>
          <p:cNvCxnSpPr/>
          <p:nvPr/>
        </p:nvCxnSpPr>
        <p:spPr>
          <a:xfrm>
            <a:off x="1080997" y="5563559"/>
            <a:ext cx="601450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6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A845EAB-9805-41A7-B437-1DBA6B74F9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13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BE69AE-C961-411B-B3B8-282D93590FC2}"/>
              </a:ext>
            </a:extLst>
          </p:cNvPr>
          <p:cNvSpPr txBox="1"/>
          <p:nvPr/>
        </p:nvSpPr>
        <p:spPr>
          <a:xfrm>
            <a:off x="1080997" y="1026815"/>
            <a:ext cx="674456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6">
                    <a:lumMod val="75000"/>
                  </a:schemeClr>
                </a:solidFill>
              </a:rPr>
              <a:t>EL PROBLEMA </a:t>
            </a:r>
            <a:r>
              <a:rPr lang="es-ES" sz="1600" dirty="0">
                <a:solidFill>
                  <a:schemeClr val="accent2"/>
                </a:solidFill>
              </a:rPr>
              <a:t>DE IRLANDA</a:t>
            </a:r>
          </a:p>
          <a:p>
            <a:endParaRPr lang="es-ES" dirty="0"/>
          </a:p>
          <a:p>
            <a:r>
              <a:rPr lang="es-ES" b="1" dirty="0"/>
              <a:t>-1919-1921- Guerra de la independencia irlandesa-</a:t>
            </a:r>
            <a:r>
              <a:rPr lang="es-ES" sz="1100" dirty="0"/>
              <a:t>--(el Ejército Republicano Irlandés (IRA, el ejército de la República de Irlanda) y las fuerzas de seguridad británicas en Irlanda</a:t>
            </a:r>
          </a:p>
          <a:p>
            <a:r>
              <a:rPr lang="es-ES" dirty="0">
                <a:solidFill>
                  <a:srgbClr val="FF0000"/>
                </a:solidFill>
              </a:rPr>
              <a:t>-</a:t>
            </a:r>
            <a:r>
              <a:rPr lang="es-ES" b="1" dirty="0">
                <a:solidFill>
                  <a:srgbClr val="FF0000"/>
                </a:solidFill>
              </a:rPr>
              <a:t>1922-Se estableció la República de Irlanda. Londres decidió que el norte debía ser parte de R.U.  </a:t>
            </a:r>
          </a:p>
          <a:p>
            <a:r>
              <a:rPr lang="es-ES" dirty="0"/>
              <a:t>-1968- Se intensifica el conflicto</a:t>
            </a:r>
          </a:p>
          <a:p>
            <a:r>
              <a:rPr lang="es-ES" dirty="0"/>
              <a:t>-30 de enero de 1972- ‘</a:t>
            </a:r>
            <a:r>
              <a:rPr lang="es-ES" b="1" dirty="0" err="1"/>
              <a:t>Bloody</a:t>
            </a:r>
            <a:r>
              <a:rPr lang="es-ES" b="1" dirty="0"/>
              <a:t> </a:t>
            </a:r>
            <a:r>
              <a:rPr lang="es-ES" b="1" dirty="0" err="1"/>
              <a:t>Sunday</a:t>
            </a:r>
            <a:r>
              <a:rPr lang="es-ES" dirty="0"/>
              <a:t>’- 14 muertos, 30 heridos en una manifestación.</a:t>
            </a:r>
          </a:p>
          <a:p>
            <a:r>
              <a:rPr lang="es-ES" dirty="0"/>
              <a:t>-1998-Acuerdo de Belfast o de Viernes Santo’</a:t>
            </a:r>
          </a:p>
          <a:p>
            <a:r>
              <a:rPr lang="es-ES" dirty="0"/>
              <a:t>                         -Creación de la Asamblea Nacional de Irlanda del Norte.</a:t>
            </a:r>
          </a:p>
          <a:p>
            <a:r>
              <a:rPr lang="es-ES" dirty="0"/>
              <a:t>-2016-Brexit</a:t>
            </a:r>
          </a:p>
          <a:p>
            <a:endParaRPr lang="es-ES" sz="1200" dirty="0"/>
          </a:p>
          <a:p>
            <a:r>
              <a:rPr lang="es-ES" sz="1200" dirty="0"/>
              <a:t>Otras fechas:</a:t>
            </a:r>
          </a:p>
          <a:p>
            <a:r>
              <a:rPr lang="es-ES" sz="1200" dirty="0"/>
              <a:t>-Sinn Fein-1905  /</a:t>
            </a:r>
          </a:p>
          <a:p>
            <a:r>
              <a:rPr lang="es-ES" sz="1200" dirty="0"/>
              <a:t>-IRA-1919 </a:t>
            </a:r>
            <a:r>
              <a:rPr lang="es-ES" sz="1200" dirty="0">
                <a:hlinkClick r:id="rId2"/>
              </a:rPr>
              <a:t>https://www.infoplease.com/whats-symbolism-irish-flag</a:t>
            </a:r>
            <a:endParaRPr lang="es-ES" sz="1200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1F7266-7165-4559-813E-548287FA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744" y="654000"/>
            <a:ext cx="1438781" cy="9632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329B7C-460E-49E3-AA23-51EF7F37E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20" y="2571460"/>
            <a:ext cx="1176630" cy="1493649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6300663-D53A-44F1-B648-48CC2776C5CD}"/>
              </a:ext>
            </a:extLst>
          </p:cNvPr>
          <p:cNvCxnSpPr/>
          <p:nvPr/>
        </p:nvCxnSpPr>
        <p:spPr>
          <a:xfrm>
            <a:off x="1148316" y="3793482"/>
            <a:ext cx="601450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FC8E1614-A20E-4B45-B960-1EEC5F340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98" y="4777004"/>
            <a:ext cx="1946826" cy="14582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11F7BD5-BEFF-46A4-A8E9-F136F42BD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643" y="4777004"/>
            <a:ext cx="3076575" cy="1485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BECB9D-0084-44E2-B63D-4756E7405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338" y="4794421"/>
            <a:ext cx="2286964" cy="14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303800C-904E-4D16-9C67-20959778D0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14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1580B7-CE8F-4A84-A48D-CE5BD9CA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302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433743-ED1A-4E36-8464-81FC1E617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80440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D2E30E2-B2B1-4346-9FAB-187042779167}"/>
              </a:ext>
            </a:extLst>
          </p:cNvPr>
          <p:cNvSpPr txBox="1"/>
          <p:nvPr/>
        </p:nvSpPr>
        <p:spPr>
          <a:xfrm>
            <a:off x="4781725" y="3112316"/>
            <a:ext cx="3565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4"/>
              </a:rPr>
              <a:t>https://es.wikipedia.org/wiki/Asamblea_de_Irlanda_del_Norte</a:t>
            </a:r>
            <a:endParaRPr lang="es-ES" dirty="0"/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FA679A-F7FA-4363-9EBB-C4A2AC63A600}"/>
              </a:ext>
            </a:extLst>
          </p:cNvPr>
          <p:cNvSpPr txBox="1"/>
          <p:nvPr/>
        </p:nvSpPr>
        <p:spPr>
          <a:xfrm>
            <a:off x="4781725" y="3858936"/>
            <a:ext cx="3651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5"/>
              </a:rPr>
              <a:t>https://es.wikipedia.org/wiki/C%C3%A1mara_de_los_Comunes_del_Reino_Unido</a:t>
            </a:r>
            <a:endParaRPr lang="es-ES" dirty="0"/>
          </a:p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7D8F3B-19D3-4B40-B39D-3D8BD0EC6AE9}"/>
              </a:ext>
            </a:extLst>
          </p:cNvPr>
          <p:cNvSpPr txBox="1"/>
          <p:nvPr/>
        </p:nvSpPr>
        <p:spPr>
          <a:xfrm>
            <a:off x="4896776" y="4798503"/>
            <a:ext cx="331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6"/>
              </a:rPr>
              <a:t>http://www.rtve.es/alacarta/videos/en-portada/portada-miradas-enfrentadas/1421782/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912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A7B1AA-DD7C-445E-873A-245A8ABF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75746"/>
            <a:ext cx="4572000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42946A2-A808-4181-9E20-1B43546843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15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C16239-616F-411F-A073-01E08199A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74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43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3DF6179-2C79-43AD-B582-55203D581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321" y="2421005"/>
            <a:ext cx="6334800" cy="1093200"/>
          </a:xfrm>
        </p:spPr>
        <p:txBody>
          <a:bodyPr/>
          <a:lstStyle/>
          <a:p>
            <a:r>
              <a:rPr lang="es-ES" sz="1800" dirty="0">
                <a:hlinkClick r:id="rId2"/>
              </a:rPr>
              <a:t>https://es.wikipedia.org/wiki/Derry</a:t>
            </a:r>
            <a:endParaRPr lang="es-ES" sz="1800" dirty="0"/>
          </a:p>
          <a:p>
            <a:r>
              <a:rPr lang="es-ES" sz="1800" dirty="0">
                <a:hlinkClick r:id="rId3"/>
              </a:rPr>
              <a:t>https://es.wikipedia.org/wiki/%C3%9Alster</a:t>
            </a:r>
            <a:endParaRPr lang="es-ES" sz="1800" dirty="0"/>
          </a:p>
          <a:p>
            <a:r>
              <a:rPr lang="es-ES" sz="1800" dirty="0">
                <a:hlinkClick r:id="rId4"/>
              </a:rPr>
              <a:t>https://es.euronews.com/2019/04/19/muere-una-mujer-en-un-acto-terrorista-en-irlanda-del-norte</a:t>
            </a:r>
            <a:endParaRPr lang="es-ES" sz="1800" dirty="0"/>
          </a:p>
          <a:p>
            <a:r>
              <a:rPr lang="es-ES" sz="1800" dirty="0">
                <a:hlinkClick r:id="rId5"/>
              </a:rPr>
              <a:t>https://www.youtube.com/watch?v=sIZQmQ6xRxs</a:t>
            </a:r>
            <a:r>
              <a:rPr lang="es-ES" sz="1800" dirty="0"/>
              <a:t> Vídeo Historia de Irlanda. </a:t>
            </a:r>
          </a:p>
          <a:p>
            <a:r>
              <a:rPr lang="es-ES" sz="1800" dirty="0">
                <a:hlinkClick r:id="rId6"/>
              </a:rPr>
              <a:t>https://es.euronews.com/2020/02/01/el-brexit-hace-aguas-en-escocia-e-irlanda-del-norte</a:t>
            </a:r>
            <a:endParaRPr lang="es-ES" sz="1800" dirty="0"/>
          </a:p>
          <a:p>
            <a:endParaRPr lang="es-ES" sz="1800" dirty="0"/>
          </a:p>
          <a:p>
            <a:endParaRPr lang="es-ES" sz="1800" dirty="0"/>
          </a:p>
          <a:p>
            <a:endParaRPr lang="es-ES" sz="1800" dirty="0"/>
          </a:p>
          <a:p>
            <a:endParaRPr lang="es-ES" sz="1800" dirty="0"/>
          </a:p>
          <a:p>
            <a:endParaRPr lang="es-ES" sz="1800" dirty="0"/>
          </a:p>
          <a:p>
            <a:endParaRPr lang="es-ES" sz="18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3C76483-3097-4642-8F4F-98F8718D7D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614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B4AC127-89D3-400F-A225-6A6F90C66A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17</a:t>
            </a:fld>
            <a:endParaRPr lang="es-ES"/>
          </a:p>
        </p:txBody>
      </p:sp>
      <p:pic>
        <p:nvPicPr>
          <p:cNvPr id="5" name="Imagen 4" descr="Imagen que contiene interior, persona, ventana, hombre&#10;&#10;Descripción generada automáticamente">
            <a:extLst>
              <a:ext uri="{FF2B5EF4-FFF2-40B4-BE49-F238E27FC236}">
                <a16:creationId xmlns:a16="http://schemas.microsoft.com/office/drawing/2014/main" id="{A5C64AD0-50EA-48AC-ADA4-759857DC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44828" y="3492797"/>
            <a:ext cx="3019647" cy="2264735"/>
          </a:xfrm>
          <a:prstGeom prst="rect">
            <a:avLst/>
          </a:prstGeom>
        </p:spPr>
      </p:pic>
      <p:pic>
        <p:nvPicPr>
          <p:cNvPr id="9" name="Imagen 8" descr="Imagen que contiene libro&#10;&#10;Descripción generada automáticamente">
            <a:extLst>
              <a:ext uri="{FF2B5EF4-FFF2-40B4-BE49-F238E27FC236}">
                <a16:creationId xmlns:a16="http://schemas.microsoft.com/office/drawing/2014/main" id="{2A11E40B-E110-4D70-8C6E-586AE93EF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4358" y="1249324"/>
            <a:ext cx="4210493" cy="3157870"/>
          </a:xfrm>
          <a:prstGeom prst="rect">
            <a:avLst/>
          </a:prstGeom>
        </p:spPr>
      </p:pic>
      <p:pic>
        <p:nvPicPr>
          <p:cNvPr id="11" name="Imagen 10" descr="Imagen que contiene edificio, interior, tabla, biblioteca&#10;&#10;Descripción generada automáticamente">
            <a:extLst>
              <a:ext uri="{FF2B5EF4-FFF2-40B4-BE49-F238E27FC236}">
                <a16:creationId xmlns:a16="http://schemas.microsoft.com/office/drawing/2014/main" id="{1211691F-C6E1-4EB7-B5F6-E264B55D1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540" y="723012"/>
            <a:ext cx="4026196" cy="301964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1C6E6F9-5F8A-4A3D-B6CC-0F5608E35C8B}"/>
              </a:ext>
            </a:extLst>
          </p:cNvPr>
          <p:cNvSpPr txBox="1"/>
          <p:nvPr/>
        </p:nvSpPr>
        <p:spPr>
          <a:xfrm>
            <a:off x="1584251" y="5337544"/>
            <a:ext cx="339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Biblioteca del Trinity Collage, </a:t>
            </a:r>
            <a:r>
              <a:rPr lang="es-ES" dirty="0" err="1"/>
              <a:t>Dublin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2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>
            <a:spLocks noGrp="1"/>
          </p:cNvSpPr>
          <p:nvPr>
            <p:ph type="title"/>
          </p:nvPr>
        </p:nvSpPr>
        <p:spPr>
          <a:xfrm>
            <a:off x="1078376" y="483677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TERCERA</a:t>
            </a:r>
            <a:r>
              <a:rPr lang="es-ES" dirty="0"/>
              <a:t> REPÚBLICA </a:t>
            </a:r>
            <a:r>
              <a:rPr lang="es-ES" b="1" dirty="0">
                <a:solidFill>
                  <a:srgbClr val="FF0000"/>
                </a:solidFill>
              </a:rPr>
              <a:t>FRANCESA 1870-1940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3" name="Google Shape;183;p41"/>
          <p:cNvSpPr txBox="1">
            <a:spLocks noGrp="1"/>
          </p:cNvSpPr>
          <p:nvPr>
            <p:ph type="body" idx="1"/>
          </p:nvPr>
        </p:nvSpPr>
        <p:spPr>
          <a:xfrm>
            <a:off x="2382473" y="1101846"/>
            <a:ext cx="6140742" cy="620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b="1" dirty="0">
                <a:solidFill>
                  <a:srgbClr val="00B0F0"/>
                </a:solidFill>
              </a:rPr>
              <a:t>ANTES…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b="1" dirty="0">
                <a:solidFill>
                  <a:srgbClr val="FF0000"/>
                </a:solidFill>
              </a:rPr>
              <a:t>1852-1870- II Imperio Francés-Napoleón III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-Tras la revolución de 1848- accede al poder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-1851-plebiscito-nueva constitución y plenos poderes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-1852-proclama el II Imperio. Dos etapas: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b="1" dirty="0">
                <a:solidFill>
                  <a:srgbClr val="00B0F0"/>
                </a:solidFill>
              </a:rPr>
              <a:t>-Imperio autoritario (1852-60)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-Persiguió oposición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-Censura de prensa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-Control de reuniones públicas y propaganda electoral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-Consigue apoyo Iglesia católica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-Principios: orden y austeridad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/>
              <a:t>-Forma de gobernar cesarista, poder concentrado en un solo hombre pero “su legitimidad procedía del pueblo”= bonapartismo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b="1" dirty="0">
                <a:solidFill>
                  <a:srgbClr val="00B0F0"/>
                </a:solidFill>
              </a:rPr>
              <a:t>-Imperio liberal (1860-70)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emperador pierde parte de los apoyos, sobre todo los católicos.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-Surgió el movimiento obrero-obligó a Napoleón III a hacer concesiones como: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-Amnistía para condenados por motivos políticos (exiliados regresaron a Francia).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-Reformas legislativas. Más atribuciones cámaras representativas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-Libertad de prensa (publicar debates cámaras)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-Reformas educativas. Enseñanza pública para jóvenes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 los obreros: derecho huelga, libertad asociación, permiso I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4" name="Google Shape;184;p4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761B52-24E6-4548-A883-78255D0A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02" y="2541864"/>
            <a:ext cx="1567671" cy="2111556"/>
          </a:xfrm>
          <a:prstGeom prst="rect">
            <a:avLst/>
          </a:prstGeom>
        </p:spPr>
      </p:pic>
      <p:pic>
        <p:nvPicPr>
          <p:cNvPr id="5" name="Imagen 4" descr="Imagen que contiene ropa, interior&#10;&#10;Descripción generada automáticamente">
            <a:extLst>
              <a:ext uri="{FF2B5EF4-FFF2-40B4-BE49-F238E27FC236}">
                <a16:creationId xmlns:a16="http://schemas.microsoft.com/office/drawing/2014/main" id="{0FCAFEC7-4C98-4A66-B2DB-CE689202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70" y="1380424"/>
            <a:ext cx="1618933" cy="10970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C9F8E9D-4C46-4814-8DFB-8948C96DA673}"/>
              </a:ext>
            </a:extLst>
          </p:cNvPr>
          <p:cNvSpPr txBox="1"/>
          <p:nvPr/>
        </p:nvSpPr>
        <p:spPr>
          <a:xfrm>
            <a:off x="801055" y="4706643"/>
            <a:ext cx="170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Napoleón III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3EF725-B5FA-4454-A4DB-5B3D0917D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01" y="5014420"/>
            <a:ext cx="1615580" cy="1097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>
            <a:spLocks noGrp="1"/>
          </p:cNvSpPr>
          <p:nvPr>
            <p:ph type="title"/>
          </p:nvPr>
        </p:nvSpPr>
        <p:spPr>
          <a:xfrm>
            <a:off x="1266603" y="836228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TERCERA</a:t>
            </a:r>
            <a:r>
              <a:rPr lang="es-ES" dirty="0"/>
              <a:t> REPÚBLICA </a:t>
            </a:r>
            <a:r>
              <a:rPr lang="es-ES" b="1" dirty="0">
                <a:solidFill>
                  <a:srgbClr val="FF0000"/>
                </a:solidFill>
              </a:rPr>
              <a:t>FRANCESA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1870-1940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3" name="Google Shape;183;p41"/>
          <p:cNvSpPr txBox="1">
            <a:spLocks noGrp="1"/>
          </p:cNvSpPr>
          <p:nvPr>
            <p:ph type="body" idx="1"/>
          </p:nvPr>
        </p:nvSpPr>
        <p:spPr>
          <a:xfrm>
            <a:off x="2642722" y="3435365"/>
            <a:ext cx="5517875" cy="620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1400" dirty="0" err="1"/>
              <a:t>República</a:t>
            </a:r>
            <a:r>
              <a:rPr lang="en-US" sz="1400" dirty="0"/>
              <a:t> </a:t>
            </a:r>
            <a:r>
              <a:rPr lang="en-US" sz="1400" dirty="0" err="1"/>
              <a:t>conservadora</a:t>
            </a:r>
            <a:r>
              <a:rPr lang="en-US" sz="1400" dirty="0"/>
              <a:t> (1871-1879)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▧"/>
            </a:pPr>
            <a:r>
              <a:rPr lang="en-US" sz="1400" dirty="0" err="1"/>
              <a:t>República</a:t>
            </a:r>
            <a:r>
              <a:rPr lang="en-US" sz="1400" dirty="0"/>
              <a:t> ‘de los </a:t>
            </a:r>
            <a:r>
              <a:rPr lang="en-US" sz="1400" dirty="0" err="1"/>
              <a:t>republicanos</a:t>
            </a:r>
            <a:r>
              <a:rPr lang="en-US" sz="1400" dirty="0"/>
              <a:t>’ (1880-1914)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" sz="1400" dirty="0"/>
          </a:p>
        </p:txBody>
      </p:sp>
      <p:sp>
        <p:nvSpPr>
          <p:cNvPr id="184" name="Google Shape;184;p4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761B52-24E6-4548-A883-78255D0A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9" y="2382696"/>
            <a:ext cx="1708026" cy="2300606"/>
          </a:xfrm>
          <a:prstGeom prst="rect">
            <a:avLst/>
          </a:prstGeom>
        </p:spPr>
      </p:pic>
      <p:pic>
        <p:nvPicPr>
          <p:cNvPr id="5" name="Imagen 4" descr="Imagen que contiene ropa, interior&#10;&#10;Descripción generada automáticamente">
            <a:extLst>
              <a:ext uri="{FF2B5EF4-FFF2-40B4-BE49-F238E27FC236}">
                <a16:creationId xmlns:a16="http://schemas.microsoft.com/office/drawing/2014/main" id="{0FCAFEC7-4C98-4A66-B2DB-CE689202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49" y="1246704"/>
            <a:ext cx="1618933" cy="10970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D959C9-870B-4770-BDBD-D1BFE653A853}"/>
              </a:ext>
            </a:extLst>
          </p:cNvPr>
          <p:cNvSpPr txBox="1"/>
          <p:nvPr/>
        </p:nvSpPr>
        <p:spPr>
          <a:xfrm>
            <a:off x="2598175" y="2905780"/>
            <a:ext cx="551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Fue el régimen político más largo de la Francia contemporánea</a:t>
            </a:r>
          </a:p>
          <a:p>
            <a:r>
              <a:rPr lang="es-ES" b="1" dirty="0"/>
              <a:t>1870: guerra franco-prusiana// 1914: estallido I.G.M.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FFA0BB-F46F-4F6F-8C73-AA9647018C93}"/>
              </a:ext>
            </a:extLst>
          </p:cNvPr>
          <p:cNvSpPr txBox="1"/>
          <p:nvPr/>
        </p:nvSpPr>
        <p:spPr>
          <a:xfrm>
            <a:off x="3354051" y="1643088"/>
            <a:ext cx="4155683" cy="116955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dirty="0"/>
              <a:t>-Primera República Francesa (1792–1804)</a:t>
            </a:r>
          </a:p>
          <a:p>
            <a:r>
              <a:rPr lang="es-ES" dirty="0"/>
              <a:t>-Segunda República Francesa (1848–1852)</a:t>
            </a:r>
          </a:p>
          <a:p>
            <a:r>
              <a:rPr lang="es-ES" dirty="0">
                <a:solidFill>
                  <a:srgbClr val="FF0000"/>
                </a:solidFill>
              </a:rPr>
              <a:t>-Tercera República Francesa (1870–1940)</a:t>
            </a:r>
          </a:p>
          <a:p>
            <a:r>
              <a:rPr lang="es-ES" dirty="0"/>
              <a:t>-Cuarta República Francesa (1946–1958)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-Quinta República Francesa (1958–Presente)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9F8E9D-4C46-4814-8DFB-8948C96DA673}"/>
              </a:ext>
            </a:extLst>
          </p:cNvPr>
          <p:cNvSpPr txBox="1"/>
          <p:nvPr/>
        </p:nvSpPr>
        <p:spPr>
          <a:xfrm>
            <a:off x="845602" y="4683302"/>
            <a:ext cx="170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Napoleón III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D64F-F6A1-4A1F-827E-864C1A36E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9" y="5062608"/>
            <a:ext cx="1615580" cy="1097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457CCA-4892-4150-AAC5-2A6C168A15D4}"/>
              </a:ext>
            </a:extLst>
          </p:cNvPr>
          <p:cNvSpPr txBox="1"/>
          <p:nvPr/>
        </p:nvSpPr>
        <p:spPr>
          <a:xfrm>
            <a:off x="2910980" y="4269996"/>
            <a:ext cx="5342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-En 1870 se inicia la guerra franco-prusiana, y en 1871, en Paris estalla La Comuna. El gobierno de Thiers, que había relevado a Napoleón (prisionero), huye a Versalles , mientras el general Mac </a:t>
            </a:r>
            <a:r>
              <a:rPr lang="es-ES" dirty="0" err="1"/>
              <a:t>Mahon</a:t>
            </a:r>
            <a:r>
              <a:rPr lang="es-ES" dirty="0"/>
              <a:t> logra doblegar a la Comuna y ocupar Paris (mayo 1871).</a:t>
            </a:r>
          </a:p>
          <a:p>
            <a:endParaRPr lang="es-ES" dirty="0"/>
          </a:p>
          <a:p>
            <a:r>
              <a:rPr lang="es-ES" dirty="0"/>
              <a:t>-1873 se convoca una Asamblea Constituyente y se proclama </a:t>
            </a:r>
            <a:r>
              <a:rPr lang="es-ES" b="1" dirty="0"/>
              <a:t>formalmente</a:t>
            </a:r>
            <a:r>
              <a:rPr lang="es-ES" dirty="0"/>
              <a:t> la III República (ya estaba </a:t>
            </a:r>
            <a:r>
              <a:rPr lang="es-ES"/>
              <a:t>instaurada desde 1870). </a:t>
            </a:r>
            <a:r>
              <a:rPr lang="es-ES" dirty="0"/>
              <a:t>Primeros años muy difíciles.</a:t>
            </a:r>
          </a:p>
        </p:txBody>
      </p:sp>
    </p:spTree>
    <p:extLst>
      <p:ext uri="{BB962C8B-B14F-4D97-AF65-F5344CB8AC3E}">
        <p14:creationId xmlns:p14="http://schemas.microsoft.com/office/powerpoint/2010/main" val="1326644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8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¿Cuáles eran las potencias europeas del siglo XIX?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A pensar…</a:t>
            </a:r>
            <a:endParaRPr dirty="0"/>
          </a:p>
        </p:txBody>
      </p:sp>
      <p:sp>
        <p:nvSpPr>
          <p:cNvPr id="177" name="Google Shape;177;p40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>
            <a:spLocks noGrp="1"/>
          </p:cNvSpPr>
          <p:nvPr>
            <p:ph type="title"/>
          </p:nvPr>
        </p:nvSpPr>
        <p:spPr>
          <a:xfrm>
            <a:off x="1266603" y="836228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TERCERA</a:t>
            </a:r>
            <a:r>
              <a:rPr lang="es-ES" dirty="0"/>
              <a:t> REPÚBLICA </a:t>
            </a:r>
            <a:r>
              <a:rPr lang="es-ES" b="1" dirty="0">
                <a:solidFill>
                  <a:srgbClr val="FF0000"/>
                </a:solidFill>
              </a:rPr>
              <a:t>FRANCESA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1870-1940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4" name="Google Shape;184;p4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5" name="Imagen 4" descr="Imagen que contiene ropa, interior&#10;&#10;Descripción generada automáticamente">
            <a:extLst>
              <a:ext uri="{FF2B5EF4-FFF2-40B4-BE49-F238E27FC236}">
                <a16:creationId xmlns:a16="http://schemas.microsoft.com/office/drawing/2014/main" id="{0FCAFEC7-4C98-4A66-B2DB-CE689202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9" y="1246704"/>
            <a:ext cx="1618933" cy="10970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C9F8E9D-4C46-4814-8DFB-8948C96DA673}"/>
              </a:ext>
            </a:extLst>
          </p:cNvPr>
          <p:cNvSpPr txBox="1"/>
          <p:nvPr/>
        </p:nvSpPr>
        <p:spPr>
          <a:xfrm>
            <a:off x="896177" y="4754831"/>
            <a:ext cx="1876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Patrice Mac </a:t>
            </a:r>
            <a:r>
              <a:rPr lang="es-ES" dirty="0" err="1"/>
              <a:t>Mahon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D64F-F6A1-4A1F-827E-864C1A36E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49" y="5062608"/>
            <a:ext cx="1615580" cy="1097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457CCA-4892-4150-AAC5-2A6C168A15D4}"/>
              </a:ext>
            </a:extLst>
          </p:cNvPr>
          <p:cNvSpPr txBox="1"/>
          <p:nvPr/>
        </p:nvSpPr>
        <p:spPr>
          <a:xfrm>
            <a:off x="2642722" y="1679616"/>
            <a:ext cx="57119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Instituciones:</a:t>
            </a:r>
          </a:p>
          <a:p>
            <a:r>
              <a:rPr lang="es-ES" dirty="0">
                <a:solidFill>
                  <a:srgbClr val="00B0F0"/>
                </a:solidFill>
              </a:rPr>
              <a:t>-Poder ejecutivo- </a:t>
            </a:r>
            <a:r>
              <a:rPr lang="es-ES" dirty="0"/>
              <a:t>gobierno presidido por el primer ministro, con un presidente constitucional como jefe de estado</a:t>
            </a:r>
          </a:p>
          <a:p>
            <a:r>
              <a:rPr lang="es-ES" dirty="0">
                <a:solidFill>
                  <a:srgbClr val="FF0000"/>
                </a:solidFill>
              </a:rPr>
              <a:t>-Poder legislativo</a:t>
            </a:r>
            <a:r>
              <a:rPr lang="es-ES" dirty="0"/>
              <a:t>, recaía en una Asamblea Nacional bicameral-diputados, sufragio universal masculino y senadores, sufragio indirecto.</a:t>
            </a:r>
          </a:p>
          <a:p>
            <a:r>
              <a:rPr lang="es-ES" dirty="0">
                <a:hlinkClick r:id="rId5"/>
              </a:rPr>
              <a:t>https://www.youtube.com/watch?v=setgkbK6xQ8</a:t>
            </a:r>
            <a:endParaRPr lang="es-ES" dirty="0"/>
          </a:p>
          <a:p>
            <a:endParaRPr lang="es-ES" dirty="0"/>
          </a:p>
          <a:p>
            <a:r>
              <a:rPr lang="es-ES" dirty="0"/>
              <a:t>Mac </a:t>
            </a:r>
            <a:r>
              <a:rPr lang="es-ES" dirty="0" err="1"/>
              <a:t>Mahon</a:t>
            </a:r>
            <a:r>
              <a:rPr lang="es-ES" dirty="0"/>
              <a:t>-personalista, apoyado por sector conservador, monárquico. </a:t>
            </a:r>
          </a:p>
          <a:p>
            <a:r>
              <a:rPr lang="es-ES" dirty="0"/>
              <a:t>                   -Reforzar la república</a:t>
            </a:r>
          </a:p>
          <a:p>
            <a:r>
              <a:rPr lang="es-ES" dirty="0"/>
              <a:t>                   -Derrota electoral-dimisión.</a:t>
            </a:r>
          </a:p>
          <a:p>
            <a:r>
              <a:rPr lang="es-ES" dirty="0"/>
              <a:t>Republicanos: moderados, radicales y ‘de izquierdas’ se alternaron en el poder.</a:t>
            </a:r>
          </a:p>
          <a:p>
            <a:r>
              <a:rPr lang="es-ES" dirty="0"/>
              <a:t>Relaciones Iglesia-Estado tensas:</a:t>
            </a:r>
          </a:p>
          <a:p>
            <a:r>
              <a:rPr lang="es-ES" dirty="0"/>
              <a:t>             -Aprobación Leyes secularizadoras</a:t>
            </a:r>
          </a:p>
          <a:p>
            <a:r>
              <a:rPr lang="es-ES" dirty="0"/>
              <a:t>                    *enseñanza primaria laica y gratuita</a:t>
            </a:r>
          </a:p>
          <a:p>
            <a:r>
              <a:rPr lang="es-ES" dirty="0"/>
              <a:t>                    *matrimonio civil y divorcio</a:t>
            </a:r>
          </a:p>
          <a:p>
            <a:r>
              <a:rPr lang="es-ES" dirty="0"/>
              <a:t>                    *supresión órdenes religiosas, conventos y colegios.</a:t>
            </a:r>
          </a:p>
          <a:p>
            <a:r>
              <a:rPr lang="es-ES" dirty="0"/>
              <a:t>Fin del Concordato firmado por Napoleón I-ruptura con el Vaticano.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113788-A286-465D-B9FF-B5294A059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56" y="2350147"/>
            <a:ext cx="1648070" cy="24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83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>
            <a:spLocks noGrp="1"/>
          </p:cNvSpPr>
          <p:nvPr>
            <p:ph type="title"/>
          </p:nvPr>
        </p:nvSpPr>
        <p:spPr>
          <a:xfrm>
            <a:off x="628990" y="698017"/>
            <a:ext cx="7624861" cy="6897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TERCERA</a:t>
            </a:r>
            <a:r>
              <a:rPr lang="es-ES" dirty="0"/>
              <a:t> REPÚBLICA </a:t>
            </a:r>
            <a:r>
              <a:rPr lang="es-ES" b="1" dirty="0">
                <a:solidFill>
                  <a:srgbClr val="FF0000"/>
                </a:solidFill>
              </a:rPr>
              <a:t>FRANCESA 1870-1940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4" name="Google Shape;184;p4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5" name="Imagen 4" descr="Imagen que contiene ropa, interior&#10;&#10;Descripción generada automáticamente">
            <a:extLst>
              <a:ext uri="{FF2B5EF4-FFF2-40B4-BE49-F238E27FC236}">
                <a16:creationId xmlns:a16="http://schemas.microsoft.com/office/drawing/2014/main" id="{0FCAFEC7-4C98-4A66-B2DB-CE689202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9" y="1246704"/>
            <a:ext cx="1618933" cy="10970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C9F8E9D-4C46-4814-8DFB-8948C96DA673}"/>
              </a:ext>
            </a:extLst>
          </p:cNvPr>
          <p:cNvSpPr txBox="1"/>
          <p:nvPr/>
        </p:nvSpPr>
        <p:spPr>
          <a:xfrm>
            <a:off x="833844" y="4798184"/>
            <a:ext cx="2059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El artículo de Emile Zola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D64F-F6A1-4A1F-827E-864C1A36E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49" y="5062608"/>
            <a:ext cx="1615580" cy="1097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457CCA-4892-4150-AAC5-2A6C168A15D4}"/>
              </a:ext>
            </a:extLst>
          </p:cNvPr>
          <p:cNvSpPr txBox="1"/>
          <p:nvPr/>
        </p:nvSpPr>
        <p:spPr>
          <a:xfrm>
            <a:off x="2598175" y="1246704"/>
            <a:ext cx="5711981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ESCÁNDALOS QUE MARCARON LA REPÚBLICA (HASTA 1914)</a:t>
            </a:r>
          </a:p>
          <a:p>
            <a:r>
              <a:rPr lang="es-ES" b="1" dirty="0">
                <a:solidFill>
                  <a:srgbClr val="FF0000"/>
                </a:solidFill>
              </a:rPr>
              <a:t>-Construcción del Canal de Panamá-</a:t>
            </a:r>
            <a:r>
              <a:rPr lang="es-ES" dirty="0"/>
              <a:t>unir océanos Atlántico y Pacífico. Fue suspendida 1881 por quiebra sociedad francesa promotora. El descubrimiento de sobornos a diputados para dirigir el voto en el Parlamento a la concesión de créditos a esta sociedad acabó con una generación de políticos franceses.</a:t>
            </a:r>
          </a:p>
          <a:p>
            <a:r>
              <a:rPr lang="es-ES" sz="1100" dirty="0">
                <a:hlinkClick r:id="rId5"/>
              </a:rPr>
              <a:t>http://mrdomingo.com/2016/09/04/el-desastroso-proyecto-frances-del-primer-canal-de-panama/</a:t>
            </a:r>
            <a:endParaRPr lang="es-ES" sz="1100" dirty="0"/>
          </a:p>
          <a:p>
            <a:r>
              <a:rPr lang="es-ES" sz="1100" dirty="0">
                <a:hlinkClick r:id="rId6"/>
              </a:rPr>
              <a:t>https://www.google.com/maps/place/Central+America/@11.5945482,-84.3273759,4.14z/data=!4m5!3m4!1s0x8f0b58c0f7680811:0x8dace0c7060b2570!8m2!3d12.7690126!4d-85.6023643</a:t>
            </a:r>
            <a:endParaRPr lang="es-ES" sz="1100" dirty="0"/>
          </a:p>
          <a:p>
            <a:r>
              <a:rPr lang="es-ES" b="1" dirty="0">
                <a:solidFill>
                  <a:srgbClr val="FF0000"/>
                </a:solidFill>
              </a:rPr>
              <a:t>-Caso Dreyfus-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capitán Alfred Dreyfus, de origen judío fue acusado de facilitar información secreta a Alemania 1894. Consejo guerra-condenado-Isla del Diablo</a:t>
            </a:r>
          </a:p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familia trabajó para revelar su inocencia</a:t>
            </a:r>
          </a:p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Intelectuales y políticos se posicionaron a favor de Dreyfus. Emilie Zola-’</a:t>
            </a:r>
            <a:r>
              <a:rPr lang="es-E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J’accuse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!. </a:t>
            </a:r>
          </a:p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pudo demostrar la inocencia de Dreyfus y la culpabilidad de </a:t>
            </a:r>
            <a:r>
              <a:rPr lang="es-E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Sterhazy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Dreyfus fue absuelto, ascendido y condecorado (1906).</a:t>
            </a:r>
          </a:p>
          <a:p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‘El caso Dreyfus’ fue un  en la opinión `pública francesa, la cual se dividió en defensores (izquierdistas liberales) y detractores (derecha nacionalistas). Propició la subida al poder de la </a:t>
            </a:r>
            <a:r>
              <a:rPr lang="es-E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izda.radical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Clemenceau. 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  <a:hlinkClick r:id="rId7"/>
              </a:rPr>
              <a:t>http://www.paralibros.com/passim/ppress/pracusse.htm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s-E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r>
              <a:rPr lang="es-ES" b="1" dirty="0">
                <a:solidFill>
                  <a:srgbClr val="FF0000"/>
                </a:solidFill>
                <a:hlinkClick r:id="rId8"/>
              </a:rPr>
              <a:t>http://oculimundienclase.blogspot.com/2011/06/yo-acuso-el-caso-dreyfus.html</a:t>
            </a:r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465E41-3326-4271-A5B4-9C85587F2E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844" y="2337496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5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>
            <a:spLocks noGrp="1"/>
          </p:cNvSpPr>
          <p:nvPr>
            <p:ph type="title"/>
          </p:nvPr>
        </p:nvSpPr>
        <p:spPr>
          <a:xfrm>
            <a:off x="2130803" y="1105528"/>
            <a:ext cx="5334482" cy="6897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TERCERA</a:t>
            </a:r>
            <a:r>
              <a:rPr lang="es-ES" dirty="0"/>
              <a:t> REPÚBLICA </a:t>
            </a:r>
            <a:r>
              <a:rPr lang="es-ES" b="1" dirty="0">
                <a:solidFill>
                  <a:srgbClr val="FF0000"/>
                </a:solidFill>
              </a:rPr>
              <a:t>FRANCESA 1870-1940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4" name="Google Shape;184;p4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5" name="Imagen 4" descr="Imagen que contiene ropa, interior&#10;&#10;Descripción generada automáticamente">
            <a:extLst>
              <a:ext uri="{FF2B5EF4-FFF2-40B4-BE49-F238E27FC236}">
                <a16:creationId xmlns:a16="http://schemas.microsoft.com/office/drawing/2014/main" id="{0FCAFEC7-4C98-4A66-B2DB-CE689202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8" y="698164"/>
            <a:ext cx="1618933" cy="10970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457CCA-4892-4150-AAC5-2A6C168A15D4}"/>
              </a:ext>
            </a:extLst>
          </p:cNvPr>
          <p:cNvSpPr txBox="1"/>
          <p:nvPr/>
        </p:nvSpPr>
        <p:spPr>
          <a:xfrm>
            <a:off x="943966" y="1568741"/>
            <a:ext cx="652132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1200" b="1" dirty="0" err="1">
                <a:solidFill>
                  <a:srgbClr val="FF0000"/>
                </a:solidFill>
              </a:rPr>
              <a:t>Boulangerismo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movimiento ultraconservador (George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Boulanger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Gracias a su amistad con 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Georges Clemenceau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Boulanger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 nombrado 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ministro de Defensa en 1886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Sus propuestas de reforma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(permiso de llevar barba, obligación del servicio militar para los curas, supresión del pago para eludir el servicio militar, modernización del armamento...) le granjearon 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una gran popularidad en el seno del Ejército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No tarda en hacerse notar entre la 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opinión pública francesa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 sus 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discursos chovinistas y revanchistas en una sociedad todavía traumatizada por la pérdida de Alsacia y Lorena tras la Guerra Franco-Prusiana.</a:t>
            </a:r>
          </a:p>
          <a:p>
            <a:r>
              <a:rPr lang="es-ES" sz="1200" dirty="0"/>
              <a:t>En </a:t>
            </a:r>
            <a:r>
              <a:rPr lang="es-ES" sz="1200" b="1" dirty="0"/>
              <a:t>sus actos y discursos, </a:t>
            </a:r>
            <a:r>
              <a:rPr lang="es-ES" sz="1200" b="1" dirty="0" err="1"/>
              <a:t>Boulanger</a:t>
            </a:r>
            <a:r>
              <a:rPr lang="es-ES" sz="1200" b="1" dirty="0"/>
              <a:t> </a:t>
            </a:r>
            <a:r>
              <a:rPr lang="es-ES" sz="1200" dirty="0"/>
              <a:t>se muestra </a:t>
            </a:r>
            <a:r>
              <a:rPr lang="es-ES" sz="1200" b="1" dirty="0"/>
              <a:t>cada vez más agresivo y hostil hacia Alemania</a:t>
            </a:r>
            <a:r>
              <a:rPr lang="es-ES" sz="1200" dirty="0"/>
              <a:t>, mientras acusa de lenidad e </a:t>
            </a:r>
            <a:r>
              <a:rPr lang="es-ES" sz="1200" b="1" dirty="0"/>
              <a:t>incapacidad a los políticos de la Tercera República Francesa </a:t>
            </a:r>
            <a:r>
              <a:rPr lang="es-ES" sz="1200" dirty="0"/>
              <a:t>lo cual </a:t>
            </a:r>
            <a:r>
              <a:rPr lang="es-ES" sz="1200" b="1" dirty="0"/>
              <a:t>aumentó más su popularidad entre las masas</a:t>
            </a:r>
            <a:r>
              <a:rPr lang="es-ES" sz="1200" dirty="0"/>
              <a:t>. El 20 de abril de 1887, tras la detención ilegal de un policía francés en la frontera alemana, estalla una grave crisis diplomática entre los dos países. Francia y Alemania están al borde de la guerra y los discursos incendiarios de </a:t>
            </a:r>
            <a:r>
              <a:rPr lang="es-ES" sz="1200" dirty="0" err="1"/>
              <a:t>Boulanger</a:t>
            </a:r>
            <a:r>
              <a:rPr lang="es-ES" sz="1200" dirty="0"/>
              <a:t> («Recordad que en Alsacia nos esperan») no ayudan a contemporizar la situación. Finalmente las aguas volvieron a su cauce, pero </a:t>
            </a:r>
            <a:r>
              <a:rPr lang="es-ES" sz="1200" b="1" dirty="0"/>
              <a:t>entre la clase política francesa cundió la sensación de que </a:t>
            </a:r>
            <a:r>
              <a:rPr lang="es-ES" sz="1200" b="1" dirty="0" err="1"/>
              <a:t>Boulanger</a:t>
            </a:r>
            <a:r>
              <a:rPr lang="es-ES" sz="1200" b="1" dirty="0"/>
              <a:t> era una grave amenaza para el mantenimiento de la paz, considerándolo además como promotor de una dictadura</a:t>
            </a:r>
            <a:r>
              <a:rPr lang="es-ES" sz="1200" dirty="0"/>
              <a:t> regida por el propio </a:t>
            </a:r>
            <a:r>
              <a:rPr lang="es-ES" sz="1200" dirty="0" err="1"/>
              <a:t>Boulanger</a:t>
            </a:r>
            <a:r>
              <a:rPr lang="es-ES" sz="1200" dirty="0"/>
              <a:t>. Tras esta crisis </a:t>
            </a:r>
            <a:r>
              <a:rPr lang="es-ES" sz="1200" b="1" dirty="0"/>
              <a:t>el gobierno no tarda en caer, y el 31 de marzo de 1887 se forma un nuevo gobierno donde </a:t>
            </a:r>
            <a:r>
              <a:rPr lang="es-ES" sz="1200" b="1" dirty="0" err="1"/>
              <a:t>Boulanger</a:t>
            </a:r>
            <a:r>
              <a:rPr lang="es-ES" sz="1200" b="1" dirty="0"/>
              <a:t> no renueva su cargo.</a:t>
            </a:r>
            <a:endParaRPr lang="es-E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nacionalismo </a:t>
            </a:r>
            <a:r>
              <a:rPr lang="es-E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antigermano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partir de 1912 se intensificó. El gobierno francés-ganas de revancha-preparación para la guerra.</a:t>
            </a:r>
          </a:p>
          <a:p>
            <a:r>
              <a:rPr lang="es-ES" sz="1200" b="1" dirty="0">
                <a:solidFill>
                  <a:srgbClr val="FF0000"/>
                </a:solidFill>
              </a:rPr>
              <a:t>1914-Unión Sagrada, </a:t>
            </a: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alianza de todos los partidos contra Alemania.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882D22-A55B-4AF4-BF35-874DC3B9B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294" y="758540"/>
            <a:ext cx="1154537" cy="162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81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>
            <a:spLocks noGrp="1"/>
          </p:cNvSpPr>
          <p:nvPr>
            <p:ph type="title"/>
          </p:nvPr>
        </p:nvSpPr>
        <p:spPr>
          <a:xfrm>
            <a:off x="1291770" y="884743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TERCERA</a:t>
            </a:r>
            <a:r>
              <a:rPr lang="es-ES" dirty="0"/>
              <a:t> REPÚBLICA </a:t>
            </a:r>
            <a:r>
              <a:rPr lang="es-ES" b="1" dirty="0">
                <a:solidFill>
                  <a:srgbClr val="FF0000"/>
                </a:solidFill>
              </a:rPr>
              <a:t>FRANCESA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1870-1940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4" name="Google Shape;184;p4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761B52-24E6-4548-A883-78255D0A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9" y="2382696"/>
            <a:ext cx="1708026" cy="2300606"/>
          </a:xfrm>
          <a:prstGeom prst="rect">
            <a:avLst/>
          </a:prstGeom>
        </p:spPr>
      </p:pic>
      <p:pic>
        <p:nvPicPr>
          <p:cNvPr id="5" name="Imagen 4" descr="Imagen que contiene ropa, interior&#10;&#10;Descripción generada automáticamente">
            <a:extLst>
              <a:ext uri="{FF2B5EF4-FFF2-40B4-BE49-F238E27FC236}">
                <a16:creationId xmlns:a16="http://schemas.microsoft.com/office/drawing/2014/main" id="{0FCAFEC7-4C98-4A66-B2DB-CE689202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49" y="1246704"/>
            <a:ext cx="1618933" cy="10970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C9F8E9D-4C46-4814-8DFB-8948C96DA673}"/>
              </a:ext>
            </a:extLst>
          </p:cNvPr>
          <p:cNvSpPr txBox="1"/>
          <p:nvPr/>
        </p:nvSpPr>
        <p:spPr>
          <a:xfrm>
            <a:off x="845602" y="4683302"/>
            <a:ext cx="170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Napoleón III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D64F-F6A1-4A1F-827E-864C1A36E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9" y="5062608"/>
            <a:ext cx="1615580" cy="1097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457CCA-4892-4150-AAC5-2A6C168A15D4}"/>
              </a:ext>
            </a:extLst>
          </p:cNvPr>
          <p:cNvSpPr txBox="1"/>
          <p:nvPr/>
        </p:nvSpPr>
        <p:spPr>
          <a:xfrm>
            <a:off x="2642722" y="1746728"/>
            <a:ext cx="53428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Presidente	</a:t>
            </a:r>
          </a:p>
          <a:p>
            <a:r>
              <a:rPr lang="es-ES" dirty="0"/>
              <a:t> • 1871-1873	</a:t>
            </a:r>
            <a:r>
              <a:rPr lang="es-ES" dirty="0" err="1"/>
              <a:t>Adolphe</a:t>
            </a:r>
            <a:r>
              <a:rPr lang="es-ES" dirty="0"/>
              <a:t> Thiers</a:t>
            </a:r>
          </a:p>
          <a:p>
            <a:r>
              <a:rPr lang="es-ES" dirty="0"/>
              <a:t> • 1873-1879	Patrice de Mac-</a:t>
            </a:r>
            <a:r>
              <a:rPr lang="es-ES" dirty="0" err="1"/>
              <a:t>Mahon</a:t>
            </a:r>
            <a:endParaRPr lang="es-ES" dirty="0"/>
          </a:p>
          <a:p>
            <a:r>
              <a:rPr lang="es-ES" dirty="0"/>
              <a:t> • 1879-1887	Jules </a:t>
            </a:r>
            <a:r>
              <a:rPr lang="es-ES" dirty="0" err="1"/>
              <a:t>Grévy</a:t>
            </a:r>
            <a:endParaRPr lang="es-ES" dirty="0"/>
          </a:p>
          <a:p>
            <a:r>
              <a:rPr lang="es-ES" dirty="0"/>
              <a:t> • 1887-1894	Marie François </a:t>
            </a:r>
            <a:r>
              <a:rPr lang="es-ES" dirty="0" err="1"/>
              <a:t>Sadi</a:t>
            </a:r>
            <a:r>
              <a:rPr lang="es-ES" dirty="0"/>
              <a:t> Carnot</a:t>
            </a:r>
          </a:p>
          <a:p>
            <a:r>
              <a:rPr lang="es-ES" dirty="0"/>
              <a:t> • 1894-1895	Jean Casimir-</a:t>
            </a:r>
            <a:r>
              <a:rPr lang="es-ES" dirty="0" err="1"/>
              <a:t>Perier</a:t>
            </a:r>
            <a:endParaRPr lang="es-ES" dirty="0"/>
          </a:p>
          <a:p>
            <a:r>
              <a:rPr lang="es-ES" dirty="0"/>
              <a:t> • 1895-1899	Félix </a:t>
            </a:r>
            <a:r>
              <a:rPr lang="es-ES" dirty="0" err="1"/>
              <a:t>Faure</a:t>
            </a:r>
            <a:endParaRPr lang="es-ES" dirty="0"/>
          </a:p>
          <a:p>
            <a:r>
              <a:rPr lang="es-ES" dirty="0"/>
              <a:t> • 1899-1906	Émile Loubet</a:t>
            </a:r>
          </a:p>
          <a:p>
            <a:r>
              <a:rPr lang="es-ES" dirty="0"/>
              <a:t> • 1906-1913	Armand </a:t>
            </a:r>
            <a:r>
              <a:rPr lang="es-ES" dirty="0" err="1"/>
              <a:t>Fallières</a:t>
            </a:r>
            <a:endParaRPr lang="es-ES" dirty="0"/>
          </a:p>
          <a:p>
            <a:r>
              <a:rPr lang="es-ES" dirty="0"/>
              <a:t> • 1913-1920	Raymond Poincaré</a:t>
            </a:r>
          </a:p>
          <a:p>
            <a:r>
              <a:rPr lang="es-ES" dirty="0"/>
              <a:t> • 1920	                   Paul </a:t>
            </a:r>
            <a:r>
              <a:rPr lang="es-ES" dirty="0" err="1"/>
              <a:t>Deschanel</a:t>
            </a:r>
            <a:endParaRPr lang="es-ES" dirty="0"/>
          </a:p>
          <a:p>
            <a:r>
              <a:rPr lang="es-ES" dirty="0"/>
              <a:t> • 1920-1924	Alexandre </a:t>
            </a:r>
            <a:r>
              <a:rPr lang="es-ES" dirty="0" err="1"/>
              <a:t>Millerand</a:t>
            </a:r>
            <a:endParaRPr lang="es-ES" dirty="0"/>
          </a:p>
          <a:p>
            <a:r>
              <a:rPr lang="es-ES" dirty="0"/>
              <a:t> • 1924-1931	</a:t>
            </a:r>
            <a:r>
              <a:rPr lang="es-ES" dirty="0" err="1"/>
              <a:t>Gaston</a:t>
            </a:r>
            <a:r>
              <a:rPr lang="es-ES" dirty="0"/>
              <a:t> </a:t>
            </a:r>
            <a:r>
              <a:rPr lang="es-ES" dirty="0" err="1"/>
              <a:t>Doumergue</a:t>
            </a:r>
            <a:endParaRPr lang="es-ES" dirty="0"/>
          </a:p>
          <a:p>
            <a:r>
              <a:rPr lang="es-ES" dirty="0"/>
              <a:t> • 1931-1932	Paul </a:t>
            </a:r>
            <a:r>
              <a:rPr lang="es-ES" dirty="0" err="1"/>
              <a:t>Doumer</a:t>
            </a:r>
            <a:endParaRPr lang="es-ES" dirty="0"/>
          </a:p>
          <a:p>
            <a:r>
              <a:rPr lang="es-ES" dirty="0"/>
              <a:t> • 1932-1940	Albert Lebrun</a:t>
            </a:r>
          </a:p>
        </p:txBody>
      </p:sp>
    </p:spTree>
    <p:extLst>
      <p:ext uri="{BB962C8B-B14F-4D97-AF65-F5344CB8AC3E}">
        <p14:creationId xmlns:p14="http://schemas.microsoft.com/office/powerpoint/2010/main" val="1241303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 txBox="1">
            <a:spLocks noGrp="1"/>
          </p:cNvSpPr>
          <p:nvPr>
            <p:ph type="ctrTitle" idx="4294967295"/>
          </p:nvPr>
        </p:nvSpPr>
        <p:spPr>
          <a:xfrm>
            <a:off x="945859" y="3052387"/>
            <a:ext cx="77724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EA3A68"/>
                </a:solidFill>
              </a:rPr>
              <a:t>BIG CONCEPT</a:t>
            </a:r>
            <a:endParaRPr sz="6000" b="1" dirty="0">
              <a:solidFill>
                <a:srgbClr val="EA3A68"/>
              </a:solidFill>
            </a:endParaRPr>
          </a:p>
        </p:txBody>
      </p:sp>
      <p:sp>
        <p:nvSpPr>
          <p:cNvPr id="190" name="Google Shape;190;p42"/>
          <p:cNvSpPr txBox="1">
            <a:spLocks noGrp="1"/>
          </p:cNvSpPr>
          <p:nvPr>
            <p:ph type="subTitle" idx="4294967295"/>
          </p:nvPr>
        </p:nvSpPr>
        <p:spPr>
          <a:xfrm>
            <a:off x="1280368" y="4590460"/>
            <a:ext cx="6315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                     Segundo Reich Alemán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                                     1871</a:t>
            </a:r>
            <a:endParaRPr dirty="0"/>
          </a:p>
        </p:txBody>
      </p:sp>
      <p:sp>
        <p:nvSpPr>
          <p:cNvPr id="191" name="Google Shape;191;p42"/>
          <p:cNvSpPr/>
          <p:nvPr/>
        </p:nvSpPr>
        <p:spPr>
          <a:xfrm>
            <a:off x="3777525" y="1491575"/>
            <a:ext cx="1734900" cy="1702500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rgbClr val="EA3A6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2"/>
          <p:cNvSpPr/>
          <p:nvPr/>
        </p:nvSpPr>
        <p:spPr>
          <a:xfrm>
            <a:off x="4199340" y="1891271"/>
            <a:ext cx="891248" cy="903114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91A69C-FC3B-4BF9-84A9-E8F983179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124" y="876914"/>
            <a:ext cx="1757686" cy="29318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AEB2BD7-D104-45EC-85D2-2224E2E0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229" y="876914"/>
            <a:ext cx="1936112" cy="26710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04500A-ACAD-424B-B0BF-F06843927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592" y="4548750"/>
            <a:ext cx="1428750" cy="9429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A29E688-AC4A-4697-9EDD-E956FAD5D0CD}"/>
              </a:ext>
            </a:extLst>
          </p:cNvPr>
          <p:cNvSpPr txBox="1"/>
          <p:nvPr/>
        </p:nvSpPr>
        <p:spPr>
          <a:xfrm>
            <a:off x="1068714" y="3774512"/>
            <a:ext cx="170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Otto </a:t>
            </a:r>
            <a:r>
              <a:rPr lang="es-ES" dirty="0" err="1"/>
              <a:t>von</a:t>
            </a:r>
            <a:r>
              <a:rPr lang="es-ES" dirty="0"/>
              <a:t> Bismarck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458EF0-4321-411C-8C8D-A98D0C14CE57}"/>
              </a:ext>
            </a:extLst>
          </p:cNvPr>
          <p:cNvSpPr txBox="1"/>
          <p:nvPr/>
        </p:nvSpPr>
        <p:spPr>
          <a:xfrm>
            <a:off x="6699430" y="3547958"/>
            <a:ext cx="1260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Guillermo I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C5A8EE-280C-49E0-A54A-9E90049BE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314" y="4332458"/>
            <a:ext cx="1733550" cy="1524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C11080-BCB1-439A-BCBC-6BCAF7074F99}"/>
              </a:ext>
            </a:extLst>
          </p:cNvPr>
          <p:cNvSpPr txBox="1"/>
          <p:nvPr/>
        </p:nvSpPr>
        <p:spPr>
          <a:xfrm>
            <a:off x="6792986" y="5856318"/>
            <a:ext cx="169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Guillermo II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3"/>
          <p:cNvSpPr txBox="1">
            <a:spLocks noGrp="1"/>
          </p:cNvSpPr>
          <p:nvPr>
            <p:ph type="body" idx="1"/>
          </p:nvPr>
        </p:nvSpPr>
        <p:spPr>
          <a:xfrm>
            <a:off x="1168698" y="1628092"/>
            <a:ext cx="326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/>
              <a:t>-El Segundo Reich a</a:t>
            </a:r>
            <a:r>
              <a:rPr lang="es-ES" sz="1400" dirty="0"/>
              <a:t>lemán-1871- confederación de 25 estados bajo la hegemonía prusiana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</a:rPr>
              <a:t>-Guillermo I (el káiser), </a:t>
            </a:r>
            <a:r>
              <a:rPr lang="es-ES" sz="1400" dirty="0"/>
              <a:t>emperador de Alemania y rey de Prusia, era jefe estado: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                     *Presidía el </a:t>
            </a:r>
            <a:r>
              <a:rPr lang="es-ES" sz="1400" dirty="0" err="1"/>
              <a:t>Bundesrat</a:t>
            </a:r>
            <a:r>
              <a:rPr lang="es-ES" sz="1400" dirty="0"/>
              <a:t> (Consejo Federal).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                    *Convocaba el </a:t>
            </a:r>
            <a:r>
              <a:rPr lang="es-ES" sz="1400" dirty="0" err="1"/>
              <a:t>Reichtag</a:t>
            </a:r>
            <a:r>
              <a:rPr lang="es-ES" sz="1400" dirty="0"/>
              <a:t> (Dieta imperial)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                    *Nombraba al canciller (que siempre era prusiano)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                   *Nombraba al Gobierno del Reich.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                  *Dirigía el Ejército y designaba a los jefes militares</a:t>
            </a:r>
            <a:endParaRPr sz="1400" dirty="0"/>
          </a:p>
        </p:txBody>
      </p:sp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SEGUNDO REICH ALEMÁN</a:t>
            </a:r>
            <a:endParaRPr dirty="0"/>
          </a:p>
        </p:txBody>
      </p:sp>
      <p:sp>
        <p:nvSpPr>
          <p:cNvPr id="200" name="Google Shape;200;p43"/>
          <p:cNvSpPr txBox="1">
            <a:spLocks noGrp="1"/>
          </p:cNvSpPr>
          <p:nvPr>
            <p:ph type="body" idx="2"/>
          </p:nvPr>
        </p:nvSpPr>
        <p:spPr>
          <a:xfrm>
            <a:off x="4896776" y="1600275"/>
            <a:ext cx="3399936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rgbClr val="FF0000"/>
                </a:solidFill>
              </a:rPr>
              <a:t>-El canciller Otto </a:t>
            </a:r>
            <a:r>
              <a:rPr lang="es-ES" sz="1400" b="1" dirty="0" err="1">
                <a:solidFill>
                  <a:srgbClr val="FF0000"/>
                </a:solidFill>
              </a:rPr>
              <a:t>von</a:t>
            </a:r>
            <a:r>
              <a:rPr lang="es-ES" sz="1400" b="1" dirty="0">
                <a:solidFill>
                  <a:srgbClr val="FF0000"/>
                </a:solidFill>
              </a:rPr>
              <a:t> Bismarck </a:t>
            </a: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dirigió la política del Imperio alemán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                           *Declaró la </a:t>
            </a:r>
            <a:r>
              <a:rPr lang="es-ES" sz="1400" dirty="0" err="1">
                <a:solidFill>
                  <a:schemeClr val="bg2">
                    <a:lumMod val="75000"/>
                  </a:schemeClr>
                </a:solidFill>
              </a:rPr>
              <a:t>kulturkampf</a:t>
            </a: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 (batalla por la civilización moderna). Educación pasa al Estado. La Llegada de León XIII apaciguó el conflicto.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               *Fomentó el proteccionismo económico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                *Persiguió al Partido Socialdemócrata (SPD) y a los socialistas.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                 *Inició ‘Programa de leyes sociales’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                 *Germanización de las minorías.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bg2">
                    <a:lumMod val="75000"/>
                  </a:schemeClr>
                </a:solidFill>
              </a:rPr>
              <a:t>                *Llevó a cabo una intensa política exterior.</a:t>
            </a:r>
            <a:endParaRPr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1" name="Google Shape;201;p43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13EEA00-20C6-4849-9A31-0307C4A9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541" y="780203"/>
            <a:ext cx="1285509" cy="8478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5F8D86-07ED-4D7B-AF63-8209FB097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98" y="780203"/>
            <a:ext cx="1285509" cy="84788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5"/>
          <p:cNvSpPr txBox="1">
            <a:spLocks noGrp="1"/>
          </p:cNvSpPr>
          <p:nvPr>
            <p:ph type="body" idx="1"/>
          </p:nvPr>
        </p:nvSpPr>
        <p:spPr>
          <a:xfrm>
            <a:off x="1029917" y="1791989"/>
            <a:ext cx="5094046" cy="16288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b="1" dirty="0"/>
              <a:t>.</a:t>
            </a:r>
            <a:endParaRPr sz="1400" b="1" dirty="0"/>
          </a:p>
        </p:txBody>
      </p:sp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F91E86-825E-4DA1-9EBF-9E3436E8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325" y="1791989"/>
            <a:ext cx="2219758" cy="36944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668BB79-F54A-41EA-A009-445384F8FE8F}"/>
              </a:ext>
            </a:extLst>
          </p:cNvPr>
          <p:cNvSpPr txBox="1"/>
          <p:nvPr/>
        </p:nvSpPr>
        <p:spPr>
          <a:xfrm>
            <a:off x="6553731" y="5530957"/>
            <a:ext cx="156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Bismarck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5F8A55-26A3-4FEE-9B84-F14C79F29FBB}"/>
              </a:ext>
            </a:extLst>
          </p:cNvPr>
          <p:cNvSpPr txBox="1"/>
          <p:nvPr/>
        </p:nvSpPr>
        <p:spPr>
          <a:xfrm>
            <a:off x="1249960" y="2155971"/>
            <a:ext cx="4404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-Unificación monetaria.</a:t>
            </a:r>
          </a:p>
          <a:p>
            <a:r>
              <a:rPr lang="es-ES" dirty="0"/>
              <a:t>-Creación del marco (1871)</a:t>
            </a:r>
          </a:p>
          <a:p>
            <a:r>
              <a:rPr lang="es-ES" dirty="0"/>
              <a:t>-Creación del Banco Imperial.</a:t>
            </a:r>
          </a:p>
          <a:p>
            <a:endParaRPr lang="es-ES" dirty="0"/>
          </a:p>
          <a:p>
            <a:r>
              <a:rPr lang="es-ES" b="1" dirty="0">
                <a:solidFill>
                  <a:srgbClr val="FF0000"/>
                </a:solidFill>
              </a:rPr>
              <a:t>Sistema político alemán- cuatro grandes grupos.</a:t>
            </a:r>
          </a:p>
          <a:p>
            <a:r>
              <a:rPr lang="es-ES" dirty="0"/>
              <a:t>-Liberales</a:t>
            </a:r>
            <a:endParaRPr lang="es-ES" sz="2400" dirty="0"/>
          </a:p>
          <a:p>
            <a:r>
              <a:rPr lang="es-ES" dirty="0"/>
              <a:t>-Conservadores</a:t>
            </a:r>
          </a:p>
          <a:p>
            <a:r>
              <a:rPr lang="es-ES" dirty="0"/>
              <a:t>-Socialdemócratas</a:t>
            </a:r>
          </a:p>
          <a:p>
            <a:r>
              <a:rPr lang="es-ES" dirty="0"/>
              <a:t>-</a:t>
            </a:r>
            <a:r>
              <a:rPr lang="es-ES" dirty="0" err="1"/>
              <a:t>Zentrum</a:t>
            </a:r>
            <a:r>
              <a:rPr lang="es-ES" dirty="0"/>
              <a:t> (partido católico)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5"/>
          <p:cNvSpPr txBox="1">
            <a:spLocks noGrp="1"/>
          </p:cNvSpPr>
          <p:nvPr>
            <p:ph type="body" idx="1"/>
          </p:nvPr>
        </p:nvSpPr>
        <p:spPr>
          <a:xfrm>
            <a:off x="1029917" y="4007046"/>
            <a:ext cx="7084166" cy="16288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</a:rPr>
              <a:t>1888 accede al trono Guillermo II </a:t>
            </a:r>
            <a:r>
              <a:rPr lang="es-ES" sz="1400" dirty="0"/>
              <a:t>(nieto de Guillermo I). No encajan las visiones en política exterior. </a:t>
            </a:r>
            <a:r>
              <a:rPr lang="es-ES" sz="1400" dirty="0">
                <a:solidFill>
                  <a:srgbClr val="FF0000"/>
                </a:solidFill>
              </a:rPr>
              <a:t>Bismarck dimite en 1890 </a:t>
            </a:r>
            <a:r>
              <a:rPr lang="es-ES" sz="1400" dirty="0"/>
              <a:t>por falta de acuerdo en la ‘agresividad’ alemana con respeto al colonialismo.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En </a:t>
            </a:r>
            <a:r>
              <a:rPr lang="es-ES" sz="1400" b="1" dirty="0"/>
              <a:t>política interior </a:t>
            </a:r>
            <a:r>
              <a:rPr lang="es-ES" sz="1400" dirty="0"/>
              <a:t>se </a:t>
            </a:r>
            <a:r>
              <a:rPr lang="es-ES" sz="1400" b="1" dirty="0"/>
              <a:t>amplió la legislación social </a:t>
            </a:r>
            <a:r>
              <a:rPr lang="es-ES" sz="1400" dirty="0"/>
              <a:t>y </a:t>
            </a:r>
            <a:r>
              <a:rPr lang="es-ES" sz="1400" b="1" dirty="0"/>
              <a:t>se dejó de perseguir al SPD</a:t>
            </a:r>
            <a:r>
              <a:rPr lang="es-ES" sz="1400" dirty="0"/>
              <a:t>, el cual en </a:t>
            </a:r>
            <a:r>
              <a:rPr lang="es-ES" sz="1400" b="1" dirty="0"/>
              <a:t>1912 alcanzó su techo electoral</a:t>
            </a:r>
            <a:r>
              <a:rPr lang="es-ES" sz="1400" dirty="0"/>
              <a:t>, aunque </a:t>
            </a:r>
            <a:r>
              <a:rPr lang="es-ES" sz="1400" b="1" dirty="0"/>
              <a:t>no se le dejó gobernar.</a:t>
            </a:r>
          </a:p>
          <a:p>
            <a:pPr marL="0" lvl="0" indent="0">
              <a:buNone/>
            </a:pPr>
            <a:r>
              <a:rPr lang="es-ES" sz="1400" b="1" dirty="0">
                <a:solidFill>
                  <a:srgbClr val="FF0000"/>
                </a:solidFill>
              </a:rPr>
              <a:t>Fue el último emperador o káiser del Imperio alemán y el último rey de Prusia. </a:t>
            </a:r>
            <a:r>
              <a:rPr lang="es-ES" sz="1400" b="1" dirty="0"/>
              <a:t>Fue el hijo primogénito de Federico III y de la princesa del Reino Unido Victoria y gobernó de 1888 a 1918.</a:t>
            </a:r>
            <a:endParaRPr sz="1400" b="1" dirty="0"/>
          </a:p>
        </p:txBody>
      </p:sp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6E0491-0EE8-4538-AD67-6050D447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74" y="2004720"/>
            <a:ext cx="1731414" cy="1524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F91E86-825E-4DA1-9EBF-9E3436E84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430" y="1791989"/>
            <a:ext cx="1218254" cy="20276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F9C9B3-0944-4AED-BDEC-4384471FB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462" y="1806418"/>
            <a:ext cx="2505075" cy="1828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153824-51B3-4FAF-A73C-5307B521BB0E}"/>
              </a:ext>
            </a:extLst>
          </p:cNvPr>
          <p:cNvSpPr txBox="1"/>
          <p:nvPr/>
        </p:nvSpPr>
        <p:spPr>
          <a:xfrm>
            <a:off x="1187037" y="3608330"/>
            <a:ext cx="209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Guillermo II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68BB79-F54A-41EA-A009-445384F8FE8F}"/>
              </a:ext>
            </a:extLst>
          </p:cNvPr>
          <p:cNvSpPr txBox="1"/>
          <p:nvPr/>
        </p:nvSpPr>
        <p:spPr>
          <a:xfrm>
            <a:off x="6195430" y="3853158"/>
            <a:ext cx="156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Bismarck</a:t>
            </a:r>
          </a:p>
        </p:txBody>
      </p:sp>
    </p:spTree>
    <p:extLst>
      <p:ext uri="{BB962C8B-B14F-4D97-AF65-F5344CB8AC3E}">
        <p14:creationId xmlns:p14="http://schemas.microsoft.com/office/powerpoint/2010/main" val="3243754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C9A084-577B-4207-83B5-E3F67D63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70846"/>
            <a:ext cx="7084166" cy="1054699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5C3B3CC-C8D7-4C64-955C-4BC75E32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276" y="1591479"/>
            <a:ext cx="7056300" cy="4083000"/>
          </a:xfrm>
        </p:spPr>
        <p:txBody>
          <a:bodyPr/>
          <a:lstStyle/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LA EUROPA DE BISMARCK</a:t>
            </a:r>
          </a:p>
          <a:p>
            <a:pPr marL="76200" indent="0">
              <a:buNone/>
            </a:pPr>
            <a:r>
              <a:rPr lang="es-ES" sz="1600" dirty="0"/>
              <a:t>El canciller alemán Otto </a:t>
            </a:r>
            <a:r>
              <a:rPr lang="es-ES" sz="1600" dirty="0" err="1"/>
              <a:t>von</a:t>
            </a:r>
            <a:r>
              <a:rPr lang="es-ES" sz="1600" dirty="0"/>
              <a:t> Bismarck se convirtió en el árbitro de la política internacional entre </a:t>
            </a:r>
            <a:r>
              <a:rPr lang="es-ES" sz="1600" dirty="0">
                <a:solidFill>
                  <a:srgbClr val="FF0000"/>
                </a:solidFill>
              </a:rPr>
              <a:t>1872 y 1888</a:t>
            </a:r>
            <a:r>
              <a:rPr lang="es-ES" sz="1600" dirty="0"/>
              <a:t>.</a:t>
            </a:r>
          </a:p>
          <a:p>
            <a:pPr marL="76200" indent="0">
              <a:buNone/>
            </a:pPr>
            <a:r>
              <a:rPr lang="es-ES" sz="1600" dirty="0"/>
              <a:t>Objetivos.</a:t>
            </a:r>
          </a:p>
          <a:p>
            <a:pPr marL="76200" indent="0">
              <a:buNone/>
            </a:pPr>
            <a:r>
              <a:rPr lang="es-ES" sz="1600" dirty="0"/>
              <a:t>-</a:t>
            </a:r>
            <a:r>
              <a:rPr lang="es-ES" sz="1600" b="1" dirty="0"/>
              <a:t>Preservar el orden vigente en Europa-hegemonía alemana</a:t>
            </a:r>
          </a:p>
          <a:p>
            <a:pPr marL="76200" indent="0">
              <a:buNone/>
            </a:pPr>
            <a:r>
              <a:rPr lang="es-ES" sz="1600" dirty="0"/>
              <a:t>-</a:t>
            </a:r>
            <a:r>
              <a:rPr lang="es-ES" sz="1600" b="1" dirty="0"/>
              <a:t>Aislar a Francia </a:t>
            </a:r>
            <a:r>
              <a:rPr lang="es-ES" sz="1600" dirty="0"/>
              <a:t>(enemigo).</a:t>
            </a:r>
          </a:p>
          <a:p>
            <a:pPr marL="76200" indent="0">
              <a:buNone/>
            </a:pPr>
            <a:r>
              <a:rPr lang="es-ES" sz="1600" dirty="0"/>
              <a:t>Para lograr estos dos objetivos:</a:t>
            </a:r>
          </a:p>
          <a:p>
            <a:pPr marL="76200" indent="0">
              <a:buNone/>
            </a:pPr>
            <a:r>
              <a:rPr lang="es-ES" sz="1600" dirty="0"/>
              <a:t>-Decidió </a:t>
            </a:r>
            <a:r>
              <a:rPr lang="es-ES" sz="1600" b="1" dirty="0"/>
              <a:t>no intervenir en la expansión colonial de Reino Unido</a:t>
            </a:r>
          </a:p>
          <a:p>
            <a:pPr marL="76200" indent="0">
              <a:buNone/>
            </a:pPr>
            <a:r>
              <a:rPr lang="es-ES" sz="1600" dirty="0"/>
              <a:t>-Procuró que los </a:t>
            </a:r>
            <a:r>
              <a:rPr lang="es-ES" sz="1600" b="1" dirty="0"/>
              <a:t>imperios austrohúngaro y ruso se mantuvieran alejados de Francia</a:t>
            </a:r>
            <a:r>
              <a:rPr lang="es-ES" sz="1600" dirty="0"/>
              <a:t>.</a:t>
            </a:r>
          </a:p>
          <a:p>
            <a:pPr marL="76200" indent="0">
              <a:buNone/>
            </a:pPr>
            <a:r>
              <a:rPr lang="es-ES" sz="1600" b="1" dirty="0">
                <a:solidFill>
                  <a:srgbClr val="FF0000"/>
                </a:solidFill>
              </a:rPr>
              <a:t>Instrumentos de su política exterio</a:t>
            </a:r>
            <a:r>
              <a:rPr lang="es-ES" sz="1600" dirty="0"/>
              <a:t>r-todos los medios a su alcance:</a:t>
            </a:r>
          </a:p>
          <a:p>
            <a:pPr marL="76200" indent="0">
              <a:buNone/>
            </a:pPr>
            <a:r>
              <a:rPr lang="es-ES" sz="1600" dirty="0"/>
              <a:t>-</a:t>
            </a:r>
            <a:r>
              <a:rPr lang="es-ES" sz="1600" b="1" dirty="0"/>
              <a:t>Potencial económico del país.</a:t>
            </a:r>
          </a:p>
          <a:p>
            <a:pPr marL="76200" indent="0">
              <a:buNone/>
            </a:pPr>
            <a:r>
              <a:rPr lang="es-ES" sz="1600" b="1" dirty="0"/>
              <a:t>-Ejército como elemento disuasorio</a:t>
            </a:r>
          </a:p>
          <a:p>
            <a:pPr marL="76200" indent="0">
              <a:buNone/>
            </a:pPr>
            <a:r>
              <a:rPr lang="es-ES" sz="1600" b="1" dirty="0"/>
              <a:t>-Diplomacia</a:t>
            </a:r>
          </a:p>
        </p:txBody>
      </p:sp>
    </p:spTree>
    <p:extLst>
      <p:ext uri="{BB962C8B-B14F-4D97-AF65-F5344CB8AC3E}">
        <p14:creationId xmlns:p14="http://schemas.microsoft.com/office/powerpoint/2010/main" val="3684928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C9A084-577B-4207-83B5-E3F67D63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70846"/>
            <a:ext cx="7084166" cy="1054699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5C3B3CC-C8D7-4C64-955C-4BC75E32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276" y="1591479"/>
            <a:ext cx="7056300" cy="4083000"/>
          </a:xfrm>
        </p:spPr>
        <p:txBody>
          <a:bodyPr/>
          <a:lstStyle/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LA EUROPA DE BISMARCK-Sistemas </a:t>
            </a:r>
            <a:r>
              <a:rPr lang="es-ES" sz="2000" b="1" dirty="0" err="1">
                <a:solidFill>
                  <a:srgbClr val="FF0000"/>
                </a:solidFill>
              </a:rPr>
              <a:t>Bismarckianos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5CFF60-5F37-467E-ABEC-F70F0816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33" y="2819211"/>
            <a:ext cx="4314333" cy="323913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44FB00-7C6F-403B-84BB-3DE2C4FA38F8}"/>
              </a:ext>
            </a:extLst>
          </p:cNvPr>
          <p:cNvSpPr txBox="1"/>
          <p:nvPr/>
        </p:nvSpPr>
        <p:spPr>
          <a:xfrm>
            <a:off x="1283516" y="2172749"/>
            <a:ext cx="635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Bismarck elaboró una compleja trama de alianzas públicas y secretas conocidas como los Sistemas </a:t>
            </a:r>
            <a:r>
              <a:rPr lang="es-ES" dirty="0" err="1"/>
              <a:t>Bismarckianos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5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Imagen 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5D77812C-71FE-4FB8-8DAC-9CCDCFA50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0"/>
          <a:stretch/>
        </p:blipFill>
        <p:spPr>
          <a:xfrm>
            <a:off x="1420427" y="1393794"/>
            <a:ext cx="6469893" cy="4736146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E497CF-5AFB-4B55-B741-99606AFDD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3680" y="728061"/>
            <a:ext cx="6334800" cy="1093200"/>
          </a:xfrm>
        </p:spPr>
        <p:txBody>
          <a:bodyPr/>
          <a:lstStyle/>
          <a:p>
            <a:r>
              <a:rPr lang="es-ES" dirty="0"/>
              <a:t>Las grandes potencias europeas</a:t>
            </a:r>
          </a:p>
        </p:txBody>
      </p:sp>
    </p:spTree>
    <p:extLst>
      <p:ext uri="{BB962C8B-B14F-4D97-AF65-F5344CB8AC3E}">
        <p14:creationId xmlns:p14="http://schemas.microsoft.com/office/powerpoint/2010/main" val="2305107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C9A084-577B-4207-83B5-E3F67D63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70846"/>
            <a:ext cx="7084166" cy="1054699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5C3B3CC-C8D7-4C64-955C-4BC75E32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276" y="1591479"/>
            <a:ext cx="7056300" cy="4083000"/>
          </a:xfrm>
        </p:spPr>
        <p:txBody>
          <a:bodyPr/>
          <a:lstStyle/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LA EUROPA DE BISMARCK-Sistemas </a:t>
            </a:r>
            <a:r>
              <a:rPr lang="es-ES" sz="2000" b="1" dirty="0" err="1">
                <a:solidFill>
                  <a:srgbClr val="FF0000"/>
                </a:solidFill>
              </a:rPr>
              <a:t>Bismarckianos</a:t>
            </a:r>
            <a:endParaRPr lang="es-ES" sz="20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AE483A-F7B0-4D07-96E3-53AA86F1D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196" y="2179774"/>
            <a:ext cx="4659607" cy="349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76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C9A084-577B-4207-83B5-E3F67D63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70846"/>
            <a:ext cx="7084166" cy="1054699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5C3B3CC-C8D7-4C64-955C-4BC75E32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276" y="1591479"/>
            <a:ext cx="7056300" cy="4083000"/>
          </a:xfrm>
        </p:spPr>
        <p:txBody>
          <a:bodyPr/>
          <a:lstStyle/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  LA EUROPA DE BISMARCK-Sistemas </a:t>
            </a:r>
            <a:r>
              <a:rPr lang="es-ES" sz="2000" b="1" dirty="0" err="1">
                <a:solidFill>
                  <a:srgbClr val="FF0000"/>
                </a:solidFill>
              </a:rPr>
              <a:t>Bismarckianos</a:t>
            </a:r>
            <a:endParaRPr lang="es-ES" sz="20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6703B0-649E-4D63-BEB8-F5791CF9B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560" y="2189219"/>
            <a:ext cx="5119731" cy="38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9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C9A084-577B-4207-83B5-E3F67D63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70846"/>
            <a:ext cx="7084166" cy="1054699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5C3B3CC-C8D7-4C64-955C-4BC75E32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276" y="1591479"/>
            <a:ext cx="7056300" cy="4083000"/>
          </a:xfrm>
        </p:spPr>
        <p:txBody>
          <a:bodyPr/>
          <a:lstStyle/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  LA EUROPA DE BISMARCK-Sistemas </a:t>
            </a:r>
            <a:r>
              <a:rPr lang="es-ES" sz="2000" b="1" dirty="0" err="1">
                <a:solidFill>
                  <a:srgbClr val="FF0000"/>
                </a:solidFill>
              </a:rPr>
              <a:t>Bismarckianos</a:t>
            </a:r>
            <a:endParaRPr lang="es-ES" sz="20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DF7A17-C323-4A43-A4B7-461AC549EF5A}"/>
              </a:ext>
            </a:extLst>
          </p:cNvPr>
          <p:cNvSpPr txBox="1"/>
          <p:nvPr/>
        </p:nvSpPr>
        <p:spPr>
          <a:xfrm>
            <a:off x="922789" y="2094958"/>
            <a:ext cx="7056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Sistemas </a:t>
            </a:r>
            <a:r>
              <a:rPr lang="es-ES" dirty="0" err="1"/>
              <a:t>Bismarckianos</a:t>
            </a:r>
            <a:r>
              <a:rPr lang="es-ES" dirty="0"/>
              <a:t> lograron la paz en Europa a cambio del asilamiento de Francia, pero su error estuvo en el abuso de la diplomacia secreta y en la dependencia de  Bismarck.</a:t>
            </a:r>
          </a:p>
          <a:p>
            <a:r>
              <a:rPr lang="es-ES" dirty="0"/>
              <a:t>Cuando Bismarck, el “Canciller de Hierro” dejó de dirigir la política alemana, Europa se encaminó hacia la guerra.-</a:t>
            </a:r>
            <a:r>
              <a:rPr lang="es-ES" b="1" dirty="0"/>
              <a:t>’Paz Armada</a:t>
            </a:r>
            <a:r>
              <a:rPr lang="es-ES" dirty="0"/>
              <a:t>’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676205-FA08-4FD1-84D0-1B0676520372}"/>
              </a:ext>
            </a:extLst>
          </p:cNvPr>
          <p:cNvSpPr txBox="1"/>
          <p:nvPr/>
        </p:nvSpPr>
        <p:spPr>
          <a:xfrm>
            <a:off x="993424" y="3275011"/>
            <a:ext cx="70563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1888-</a:t>
            </a:r>
            <a:r>
              <a:rPr lang="es-ES" dirty="0"/>
              <a:t>Guillermo II sube al trono-puesta en marcha de la </a:t>
            </a:r>
            <a:r>
              <a:rPr lang="es-ES" dirty="0" err="1"/>
              <a:t>weltpolitik</a:t>
            </a:r>
            <a:r>
              <a:rPr lang="es-ES" dirty="0"/>
              <a:t> (política mundial)-Más expansionista. Bismarck, fue sustituido en 1890 por </a:t>
            </a:r>
            <a:r>
              <a:rPr lang="es-ES" dirty="0" err="1"/>
              <a:t>von</a:t>
            </a:r>
            <a:r>
              <a:rPr lang="es-ES" dirty="0"/>
              <a:t> </a:t>
            </a:r>
            <a:r>
              <a:rPr lang="es-ES" dirty="0" err="1"/>
              <a:t>Caprivi</a:t>
            </a:r>
            <a:r>
              <a:rPr lang="es-ES" dirty="0"/>
              <a:t> y se inició la Paz Armada (1890-1914).</a:t>
            </a:r>
          </a:p>
          <a:p>
            <a:r>
              <a:rPr lang="es-ES" dirty="0"/>
              <a:t>La </a:t>
            </a:r>
            <a:r>
              <a:rPr lang="es-ES" dirty="0" err="1"/>
              <a:t>weltpolitik</a:t>
            </a:r>
            <a:r>
              <a:rPr lang="es-ES" dirty="0"/>
              <a:t> supuso un cambio radical en las relaciones internacionales:</a:t>
            </a:r>
          </a:p>
          <a:p>
            <a:r>
              <a:rPr lang="es-ES" dirty="0">
                <a:solidFill>
                  <a:srgbClr val="FF0000"/>
                </a:solidFill>
              </a:rPr>
              <a:t>1.-ALEMANIA</a:t>
            </a:r>
            <a:r>
              <a:rPr lang="es-ES" dirty="0"/>
              <a:t>: no renovó el ‘Tratado de Reaseguro’ Con Rusia para no alterar las relaciones con Austria-Hungría. Su presencia en el </a:t>
            </a:r>
            <a:r>
              <a:rPr lang="es-ES" dirty="0" err="1"/>
              <a:t>Imp.Otomano</a:t>
            </a:r>
            <a:r>
              <a:rPr lang="es-ES" dirty="0"/>
              <a:t> y China provocó roces con Reino Unido.</a:t>
            </a:r>
          </a:p>
          <a:p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2.-FRANCIA</a:t>
            </a:r>
            <a:r>
              <a:rPr lang="es-ES" dirty="0">
                <a:solidFill>
                  <a:srgbClr val="FFFF00"/>
                </a:solidFill>
              </a:rPr>
              <a:t>: </a:t>
            </a:r>
            <a:r>
              <a:rPr lang="es-ES" dirty="0"/>
              <a:t>aprovecha el enfriamiento entre Alemania y Rusia y firma con el último una convención de carácter militar y secreto (1892), además eliminación deuda. De esta manera, Alemania “enemigos por el este y oeste”.</a:t>
            </a:r>
          </a:p>
          <a:p>
            <a:r>
              <a:rPr lang="es-ES" b="1" dirty="0">
                <a:solidFill>
                  <a:schemeClr val="tx1"/>
                </a:solidFill>
              </a:rPr>
              <a:t>3.-INCIDENTE FACHODA</a:t>
            </a:r>
            <a:r>
              <a:rPr lang="es-ES" dirty="0"/>
              <a:t>. Localidad sudanesa ocupada por Francia en 1898, Reino Unido pretendía su conquista. Francia se retira para evitar el choque y se inició un acercamiento que culminó en la firma de la ‘Entente Cordial’ (1904). Francia acepta el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5C4EF5D-611B-4C7A-BE5D-503BE9E54C6A}"/>
              </a:ext>
            </a:extLst>
          </p:cNvPr>
          <p:cNvCxnSpPr/>
          <p:nvPr/>
        </p:nvCxnSpPr>
        <p:spPr>
          <a:xfrm>
            <a:off x="922789" y="3264509"/>
            <a:ext cx="7163428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40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2DDD2B-34FE-4D7B-8498-064808843000}"/>
              </a:ext>
            </a:extLst>
          </p:cNvPr>
          <p:cNvSpPr/>
          <p:nvPr/>
        </p:nvSpPr>
        <p:spPr>
          <a:xfrm>
            <a:off x="4774019" y="3732028"/>
            <a:ext cx="2753832" cy="18925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D58BE71-34BC-461F-AFC0-90AF65119A24}"/>
              </a:ext>
            </a:extLst>
          </p:cNvPr>
          <p:cNvSpPr/>
          <p:nvPr/>
        </p:nvSpPr>
        <p:spPr>
          <a:xfrm>
            <a:off x="1365564" y="3822404"/>
            <a:ext cx="2462157" cy="17118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8" name="Google Shape;218;p4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48FF0A-F48B-4852-9DE2-6A326279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37290"/>
            <a:ext cx="7084166" cy="1054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C9A084-577B-4207-83B5-E3F67D63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" y="770846"/>
            <a:ext cx="7084166" cy="1054699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5C3B3CC-C8D7-4C64-955C-4BC75E32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3689" y="1859101"/>
            <a:ext cx="6900394" cy="3810465"/>
          </a:xfrm>
        </p:spPr>
        <p:txBody>
          <a:bodyPr/>
          <a:lstStyle/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  LA EUROPA DE BISMARCK-Sistemas </a:t>
            </a:r>
            <a:r>
              <a:rPr lang="es-ES" sz="2000" b="1" dirty="0" err="1">
                <a:solidFill>
                  <a:srgbClr val="FF0000"/>
                </a:solidFill>
              </a:rPr>
              <a:t>Bismarckianos</a:t>
            </a:r>
            <a:endParaRPr lang="es-ES" sz="20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r>
              <a:rPr lang="es-ES" sz="1600" dirty="0">
                <a:solidFill>
                  <a:schemeClr val="tx1"/>
                </a:solidFill>
                <a:latin typeface="+mj-lt"/>
              </a:rPr>
              <a:t>Protectorado británico en Egipto y el Reino Unido los derechos franceses sobre Marruecos.</a:t>
            </a:r>
          </a:p>
          <a:p>
            <a:pPr marL="76200" indent="0">
              <a:buNone/>
            </a:pPr>
            <a:r>
              <a:rPr lang="es-ES" sz="1600" dirty="0">
                <a:solidFill>
                  <a:schemeClr val="tx1"/>
                </a:solidFill>
                <a:latin typeface="+mj-lt"/>
              </a:rPr>
              <a:t>4.-En </a:t>
            </a:r>
            <a:r>
              <a:rPr lang="es-ES" sz="1600" b="1" dirty="0">
                <a:solidFill>
                  <a:schemeClr val="tx1"/>
                </a:solidFill>
                <a:latin typeface="+mj-lt"/>
              </a:rPr>
              <a:t>1907, Rusia se unió a Francia y al Reino Unido en la Triple Entente</a:t>
            </a:r>
            <a:r>
              <a:rPr lang="es-ES" sz="1600" dirty="0">
                <a:solidFill>
                  <a:schemeClr val="tx1"/>
                </a:solidFill>
                <a:latin typeface="+mj-lt"/>
              </a:rPr>
              <a:t>, que se oponía a la triple alianza (</a:t>
            </a:r>
            <a:r>
              <a:rPr lang="es-ES" sz="1600" b="1" dirty="0">
                <a:solidFill>
                  <a:srgbClr val="FF0000"/>
                </a:solidFill>
                <a:latin typeface="+mj-lt"/>
              </a:rPr>
              <a:t>Alemania, Austria-Hungría e Italia).</a:t>
            </a:r>
          </a:p>
          <a:p>
            <a:pPr marL="76200" indent="0">
              <a:buNone/>
            </a:pPr>
            <a:endParaRPr lang="es-ES" sz="20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  -Rusia                                              -Alemania</a:t>
            </a:r>
          </a:p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  -Francia                                          -Austria-Hungría</a:t>
            </a:r>
          </a:p>
          <a:p>
            <a:pPr marL="76200" indent="0">
              <a:buNone/>
            </a:pPr>
            <a:r>
              <a:rPr lang="es-ES" sz="2000" b="1" dirty="0">
                <a:solidFill>
                  <a:srgbClr val="FF0000"/>
                </a:solidFill>
              </a:rPr>
              <a:t>  -Reino Unido                                 -Italia</a:t>
            </a:r>
          </a:p>
        </p:txBody>
      </p:sp>
    </p:spTree>
    <p:extLst>
      <p:ext uri="{BB962C8B-B14F-4D97-AF65-F5344CB8AC3E}">
        <p14:creationId xmlns:p14="http://schemas.microsoft.com/office/powerpoint/2010/main" val="1859087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IMPERIO AUSTROHÚNGARO</a:t>
            </a:r>
            <a:endParaRPr dirty="0"/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D20B16-AC4D-487C-9D5B-3654E86A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29" y="1718242"/>
            <a:ext cx="6140741" cy="3798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E070E3"/>
                </a:solidFill>
              </a:rPr>
              <a:t>IMPERIO AUSTROHÚNGARO</a:t>
            </a:r>
            <a:endParaRPr sz="4000" b="1" dirty="0">
              <a:solidFill>
                <a:srgbClr val="E070E3"/>
              </a:solidFill>
            </a:endParaRPr>
          </a:p>
        </p:txBody>
      </p:sp>
      <p:sp>
        <p:nvSpPr>
          <p:cNvPr id="207" name="Google Shape;207;p44"/>
          <p:cNvSpPr txBox="1">
            <a:spLocks noGrp="1"/>
          </p:cNvSpPr>
          <p:nvPr>
            <p:ph type="body" idx="1"/>
          </p:nvPr>
        </p:nvSpPr>
        <p:spPr>
          <a:xfrm>
            <a:off x="960509" y="1718242"/>
            <a:ext cx="7323833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El Imperio austrohúngaro reunía los territorios que agruparon desde el siglo XVI la dinastía de los Habsburgo, los archiduques austriacos y los emperadores del Sacro Imperio.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Rasgo fundamental: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-Diversidad étnica, religiosa y cultural. Esto lo hizo inviable a largo plazo. Los movimientos nacionalistas e independentistas fueron una amenaza continua a la supervivencia.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El imperio tenía dos grandes centros: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-Austria de cultura alemana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-Hungría de cultura magiar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Austria-dirigió la Confederación Germánica (1815), pero la derrota ante Prusia en la guerra </a:t>
            </a:r>
            <a:r>
              <a:rPr lang="es-ES" dirty="0" err="1"/>
              <a:t>autro</a:t>
            </a:r>
            <a:r>
              <a:rPr lang="es-ES" dirty="0"/>
              <a:t>-prusiana, o Guerra de las Siete Semanas, en 1866, terminó con el proyecto austríaco.</a:t>
            </a:r>
            <a:endParaRPr dirty="0"/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84D2C4-11BF-4E8D-B866-096C8DDDA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049" y="790650"/>
            <a:ext cx="12192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68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"/>
          <p:cNvSpPr txBox="1">
            <a:spLocks noGrp="1"/>
          </p:cNvSpPr>
          <p:nvPr>
            <p:ph type="title"/>
          </p:nvPr>
        </p:nvSpPr>
        <p:spPr>
          <a:xfrm>
            <a:off x="859658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E070E3"/>
                </a:solidFill>
              </a:rPr>
              <a:t>IMPERIO AUSTROHÚNGARO</a:t>
            </a:r>
            <a:endParaRPr sz="4000" b="1" dirty="0">
              <a:solidFill>
                <a:srgbClr val="E070E3"/>
              </a:solidFill>
            </a:endParaRPr>
          </a:p>
        </p:txBody>
      </p:sp>
      <p:sp>
        <p:nvSpPr>
          <p:cNvPr id="207" name="Google Shape;207;p44"/>
          <p:cNvSpPr txBox="1">
            <a:spLocks noGrp="1"/>
          </p:cNvSpPr>
          <p:nvPr>
            <p:ph type="body" idx="1"/>
          </p:nvPr>
        </p:nvSpPr>
        <p:spPr>
          <a:xfrm>
            <a:off x="960509" y="1600275"/>
            <a:ext cx="7323833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Francisco José I reinó entre 1848 y 1916. Tras una etapa vienesa centralizadora y autoritaria- compromiso de 1867, se formó el Imperio Austrohúngaro o Monarquía Dual. Tenían diferentes: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-Constituciones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-Gabinetes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-Administración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-Parlamentos independientes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Compartían: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-Soberano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-Política exterior (financiera y militar)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La convivencia era muy complicada por las múltiples nacionalidades y al no concederse a los eslavos igualdad con respecto a los húngaros y austríacos. Los derechos autonómicos-no fueron suficientes-aumentó el descontento.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El archiduque Francisco Fernando, heredero al trono de Austria, quiso crear una tercera corona eslava (1914) reuniendo bajo su imperio a los Estados eslavos.</a:t>
            </a:r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DBE150-DEE9-48D4-944F-FF48950B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87" y="721309"/>
            <a:ext cx="1371106" cy="9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28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"/>
          <p:cNvSpPr txBox="1">
            <a:spLocks noGrp="1"/>
          </p:cNvSpPr>
          <p:nvPr>
            <p:ph type="title"/>
          </p:nvPr>
        </p:nvSpPr>
        <p:spPr>
          <a:xfrm>
            <a:off x="859658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E070E3"/>
                </a:solidFill>
              </a:rPr>
              <a:t>IMPERIO AUSTROHÚNGARO</a:t>
            </a:r>
            <a:endParaRPr sz="4000" b="1" dirty="0">
              <a:solidFill>
                <a:srgbClr val="E070E3"/>
              </a:solidFill>
            </a:endParaRPr>
          </a:p>
        </p:txBody>
      </p:sp>
      <p:sp>
        <p:nvSpPr>
          <p:cNvPr id="207" name="Google Shape;207;p44"/>
          <p:cNvSpPr txBox="1">
            <a:spLocks noGrp="1"/>
          </p:cNvSpPr>
          <p:nvPr>
            <p:ph type="body" idx="1"/>
          </p:nvPr>
        </p:nvSpPr>
        <p:spPr>
          <a:xfrm>
            <a:off x="960509" y="1600275"/>
            <a:ext cx="7323833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400" dirty="0"/>
              <a:t>En la actualidad, el antiguo territorio del Imperio austrohúngaro se extiende a lo largo de 13 países europeos: 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E070E3"/>
                </a:solidFill>
              </a:rPr>
              <a:t>Austria, Hungría</a:t>
            </a:r>
            <a:r>
              <a:rPr lang="es-ES" sz="1400" dirty="0"/>
              <a:t>, </a:t>
            </a:r>
            <a:r>
              <a:rPr lang="es-ES" sz="1400" dirty="0">
                <a:solidFill>
                  <a:srgbClr val="E070E3"/>
                </a:solidFill>
              </a:rPr>
              <a:t>República Checa, Eslovaquia, Eslovenia, Croacia, Bosnia y Herzegovina, Serbia </a:t>
            </a:r>
            <a:r>
              <a:rPr lang="es-ES" sz="1400" dirty="0"/>
              <a:t>(las regiones de Voivodina y el </a:t>
            </a:r>
            <a:r>
              <a:rPr lang="es-ES" sz="1400" dirty="0" err="1"/>
              <a:t>Banato</a:t>
            </a:r>
            <a:r>
              <a:rPr lang="es-ES" sz="1400" dirty="0"/>
              <a:t> Occidental), </a:t>
            </a:r>
            <a:r>
              <a:rPr lang="es-ES" sz="1400" dirty="0">
                <a:solidFill>
                  <a:srgbClr val="E070E3"/>
                </a:solidFill>
              </a:rPr>
              <a:t>Montenegro</a:t>
            </a:r>
            <a:r>
              <a:rPr lang="es-ES" sz="1400" dirty="0"/>
              <a:t> (Bocas de </a:t>
            </a:r>
            <a:r>
              <a:rPr lang="es-ES" sz="1400" dirty="0" err="1"/>
              <a:t>Kotor</a:t>
            </a:r>
            <a:r>
              <a:rPr lang="es-ES" sz="1400" dirty="0"/>
              <a:t>), </a:t>
            </a:r>
            <a:r>
              <a:rPr lang="es-ES" sz="1400" dirty="0">
                <a:solidFill>
                  <a:srgbClr val="E070E3"/>
                </a:solidFill>
              </a:rPr>
              <a:t>Italia </a:t>
            </a:r>
            <a:r>
              <a:rPr lang="es-ES" sz="1400" dirty="0"/>
              <a:t>(Trentino-Alto Adigio y Trieste), </a:t>
            </a:r>
            <a:r>
              <a:rPr lang="es-ES" sz="1400" dirty="0">
                <a:solidFill>
                  <a:srgbClr val="E070E3"/>
                </a:solidFill>
              </a:rPr>
              <a:t>Rumania</a:t>
            </a:r>
            <a:r>
              <a:rPr lang="es-ES" sz="1400" dirty="0"/>
              <a:t> (Transilvania, el </a:t>
            </a:r>
            <a:r>
              <a:rPr lang="es-ES" sz="1400" dirty="0" err="1"/>
              <a:t>Banato</a:t>
            </a:r>
            <a:r>
              <a:rPr lang="es-ES" sz="1400" dirty="0"/>
              <a:t> Oriental y Bucovina), </a:t>
            </a:r>
            <a:r>
              <a:rPr lang="es-ES" sz="1400" dirty="0">
                <a:solidFill>
                  <a:srgbClr val="E070E3"/>
                </a:solidFill>
              </a:rPr>
              <a:t>Polonia</a:t>
            </a:r>
            <a:r>
              <a:rPr lang="es-ES" sz="1400" dirty="0"/>
              <a:t> (</a:t>
            </a:r>
            <a:r>
              <a:rPr lang="es-ES" sz="1400" dirty="0" err="1"/>
              <a:t>Galitzia</a:t>
            </a:r>
            <a:r>
              <a:rPr lang="es-ES" sz="1400" dirty="0"/>
              <a:t> occidental y Silesia) y </a:t>
            </a:r>
            <a:r>
              <a:rPr lang="es-ES" sz="1400" dirty="0">
                <a:solidFill>
                  <a:srgbClr val="E070E3"/>
                </a:solidFill>
              </a:rPr>
              <a:t>Ucrania</a:t>
            </a:r>
            <a:r>
              <a:rPr lang="es-ES" sz="1400" dirty="0"/>
              <a:t> (</a:t>
            </a:r>
            <a:r>
              <a:rPr lang="es-ES" sz="1400" dirty="0" err="1"/>
              <a:t>Galitzia</a:t>
            </a:r>
            <a:r>
              <a:rPr lang="es-ES" sz="1400" dirty="0"/>
              <a:t> oriental y la </a:t>
            </a:r>
            <a:r>
              <a:rPr lang="es-ES" sz="1400" dirty="0" err="1"/>
              <a:t>Rutenia</a:t>
            </a:r>
            <a:r>
              <a:rPr lang="es-ES" sz="1400" dirty="0"/>
              <a:t> </a:t>
            </a:r>
            <a:r>
              <a:rPr lang="es-ES" sz="1400" dirty="0" err="1"/>
              <a:t>Transcarpática</a:t>
            </a:r>
            <a:r>
              <a:rPr lang="es-ES" sz="1400" dirty="0"/>
              <a:t>).</a:t>
            </a:r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DBE150-DEE9-48D4-944F-FF48950B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87" y="721309"/>
            <a:ext cx="1371106" cy="910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17EDB4-5C61-478F-AD5B-C06AA25A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26" y="3645825"/>
            <a:ext cx="3072650" cy="18990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259C25-B84A-4F3D-AE43-6C11574F5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776" y="3294265"/>
            <a:ext cx="264255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82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6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EA31C8-D67C-4E55-978D-F9C99080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30" y="380556"/>
            <a:ext cx="7900339" cy="5886020"/>
          </a:xfrm>
          <a:prstGeom prst="rect">
            <a:avLst/>
          </a:prstGeom>
        </p:spPr>
      </p:pic>
      <p:sp>
        <p:nvSpPr>
          <p:cNvPr id="223" name="Google Shape;223;p46"/>
          <p:cNvSpPr/>
          <p:nvPr/>
        </p:nvSpPr>
        <p:spPr>
          <a:xfrm>
            <a:off x="6526635" y="380556"/>
            <a:ext cx="1995534" cy="2013358"/>
          </a:xfrm>
          <a:prstGeom prst="wedgeEllipseCallout">
            <a:avLst>
              <a:gd name="adj1" fmla="val -44197"/>
              <a:gd name="adj2" fmla="val -43407"/>
            </a:avLst>
          </a:prstGeom>
          <a:solidFill>
            <a:srgbClr val="FFFFFF">
              <a:alpha val="79230"/>
            </a:srgbClr>
          </a:solidFill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Y…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¿Qué pasa con Rusia?</a:t>
            </a:r>
            <a:endParaRPr sz="18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IMPERIO RUSO</a:t>
            </a:r>
            <a:endParaRPr dirty="0"/>
          </a:p>
        </p:txBody>
      </p:sp>
      <p:sp>
        <p:nvSpPr>
          <p:cNvPr id="207" name="Google Shape;207;p44"/>
          <p:cNvSpPr txBox="1">
            <a:spLocks noGrp="1"/>
          </p:cNvSpPr>
          <p:nvPr>
            <p:ph type="body" idx="1"/>
          </p:nvPr>
        </p:nvSpPr>
        <p:spPr>
          <a:xfrm>
            <a:off x="910083" y="1868723"/>
            <a:ext cx="7323833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b="1" dirty="0"/>
              <a:t>El Imperio ruso estaba subordinado al zar-similitud con  la monarquía absoluta</a:t>
            </a:r>
            <a:r>
              <a:rPr lang="es-ES" sz="1400" dirty="0"/>
              <a:t>-Autocracia. Usases y Ejército.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</a:rPr>
              <a:t>Alejandro II (1855-1881), Alejandro III (1881-1894) y Nicolás II (1894-1917)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/>
              <a:t>La extensión territorial del inmenso Imperio ruso se había incrementado tras el Congreso de Viena de 1815, a pesar de lo cual mantuvo constantes </a:t>
            </a:r>
            <a:r>
              <a:rPr lang="es-ES" sz="1400" b="1" dirty="0"/>
              <a:t>aspiraciones expansionistas, desde Siberia hasta el Pacífico y se anexionó territorios de Asia </a:t>
            </a:r>
            <a:r>
              <a:rPr lang="es-ES" sz="1400" dirty="0"/>
              <a:t>Central limítrofes con las posesiones británicas y con los Imperios persa y chino.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b="1" dirty="0"/>
              <a:t>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b="1" dirty="0"/>
              <a:t>Diversidad étnica</a:t>
            </a:r>
            <a:r>
              <a:rPr lang="es-ES" sz="1400" dirty="0"/>
              <a:t>: eslavos 80%: rusos, ucranianos, bielorrusos y polacos. También caucásicos con gran variedad interna: georgianos, armenios, </a:t>
            </a:r>
            <a:r>
              <a:rPr lang="es-ES" sz="1400" dirty="0" err="1"/>
              <a:t>azerbaijanos</a:t>
            </a:r>
            <a:r>
              <a:rPr lang="es-ES" sz="1400" dirty="0"/>
              <a:t>, también </a:t>
            </a:r>
            <a:r>
              <a:rPr lang="es-ES" sz="1400" dirty="0" err="1"/>
              <a:t>uralo</a:t>
            </a:r>
            <a:r>
              <a:rPr lang="es-ES" sz="1400" dirty="0"/>
              <a:t>-altaicos, turcos y tártaros. Los bálticos eran mayoritarios en Letonia, Estonia y Lituania. A ello se añadía una comunidad judía y otra alemana muy dispersa.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/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F44E91-B61C-4F42-80D5-279EE57DE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564" y="796573"/>
            <a:ext cx="1523352" cy="10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0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7"/>
          <p:cNvSpPr txBox="1">
            <a:spLocks noGrp="1"/>
          </p:cNvSpPr>
          <p:nvPr>
            <p:ph type="title"/>
          </p:nvPr>
        </p:nvSpPr>
        <p:spPr>
          <a:xfrm>
            <a:off x="1027950" y="540362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Inglaterra victoriana</a:t>
            </a:r>
            <a:endParaRPr dirty="0"/>
          </a:p>
        </p:txBody>
      </p:sp>
      <p:sp>
        <p:nvSpPr>
          <p:cNvPr id="152" name="Google Shape;152;p37"/>
          <p:cNvSpPr txBox="1"/>
          <p:nvPr/>
        </p:nvSpPr>
        <p:spPr>
          <a:xfrm>
            <a:off x="1120339" y="1427133"/>
            <a:ext cx="3387653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POR QUÉ VICTORIANA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Reinado (1837-1901)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La personalidad de la reina, unido al ascenso de la burguesía, a los valores protestantes y, al progreso y desarrollo del país en esta época, hacen que este período se denomine como </a:t>
            </a:r>
            <a:r>
              <a:rPr lang="es-ES" sz="1200" dirty="0">
                <a:solidFill>
                  <a:srgbClr val="505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victoriano.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505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Se alcanzó la máxima expansión territorial, se consolidó el desarrollo industrial y se mantuvieron las instituciones tradicionales, avanzando hacia la democracia</a:t>
            </a:r>
            <a:endParaRPr lang="es-ES" sz="1200" dirty="0">
              <a:solidFill>
                <a:srgbClr val="01AB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3" name="Google Shape;153;p37"/>
          <p:cNvSpPr txBox="1"/>
          <p:nvPr/>
        </p:nvSpPr>
        <p:spPr>
          <a:xfrm>
            <a:off x="1120339" y="3429000"/>
            <a:ext cx="3972954" cy="210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200" b="1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POR QUÉ SE CARACTERIZA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-Aislamiento de Europa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-Desarrollo económico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-Estabilidad política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-Imperialismo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-Moral victoriana</a:t>
            </a:r>
          </a:p>
          <a:p>
            <a:pPr lvl="0">
              <a:spcBef>
                <a:spcPts val="600"/>
              </a:spcBef>
            </a:pPr>
            <a:r>
              <a:rPr lang="es-ES" sz="11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http://www.inglaterra.net/epoca-victoriana-inglaterra/</a:t>
            </a:r>
            <a:endParaRPr lang="es-ES" sz="11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>
              <a:spcBef>
                <a:spcPts val="600"/>
              </a:spcBef>
            </a:pPr>
            <a:r>
              <a:rPr lang="es-ES" sz="11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https://www.youtube.com/watch?v=e4ugDtrOPOo</a:t>
            </a:r>
            <a:endParaRPr lang="es-ES" sz="11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>
              <a:spcBef>
                <a:spcPts val="600"/>
              </a:spcBef>
            </a:pPr>
            <a:r>
              <a:rPr lang="es-ES" sz="1100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https://www.biografiasyvidas.com/monografia/victoria_i/cronologia.htm</a:t>
            </a:r>
            <a:endParaRPr lang="es-ES" sz="11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>
              <a:spcBef>
                <a:spcPts val="600"/>
              </a:spcBef>
            </a:pPr>
            <a:endParaRPr lang="es-ES" sz="11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>
              <a:spcBef>
                <a:spcPts val="600"/>
              </a:spcBef>
            </a:pPr>
            <a:endParaRPr lang="es-ES" sz="1200"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5" name="Google Shape;155;p3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Imagen 2" descr="Imagen que contiene persona, interior, pared, ropa&#10;&#10;Descripción generada automáticamente">
            <a:extLst>
              <a:ext uri="{FF2B5EF4-FFF2-40B4-BE49-F238E27FC236}">
                <a16:creationId xmlns:a16="http://schemas.microsoft.com/office/drawing/2014/main" id="{BED65E71-D8FD-4CED-8DE4-D62D8D206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992" y="1750677"/>
            <a:ext cx="1856232" cy="2233640"/>
          </a:xfrm>
          <a:prstGeom prst="rect">
            <a:avLst/>
          </a:prstGeom>
        </p:spPr>
      </p:pic>
      <p:pic>
        <p:nvPicPr>
          <p:cNvPr id="5" name="Imagen 4" descr="Imagen que contiene persona, hombre, foto, mujer&#10;&#10;Descripción generada automáticamente">
            <a:extLst>
              <a:ext uri="{FF2B5EF4-FFF2-40B4-BE49-F238E27FC236}">
                <a16:creationId xmlns:a16="http://schemas.microsoft.com/office/drawing/2014/main" id="{8E4938B6-9996-44FB-97F5-3C08F21E8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990" y="1720587"/>
            <a:ext cx="1623940" cy="22941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94C2A53-77AA-4BBA-A374-B9AFE91B1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3969" y="4153324"/>
            <a:ext cx="2466975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IMPERIO RUSO</a:t>
            </a:r>
            <a:endParaRPr dirty="0"/>
          </a:p>
        </p:txBody>
      </p:sp>
      <p:sp>
        <p:nvSpPr>
          <p:cNvPr id="207" name="Google Shape;207;p44"/>
          <p:cNvSpPr txBox="1">
            <a:spLocks noGrp="1"/>
          </p:cNvSpPr>
          <p:nvPr>
            <p:ph type="body" idx="1"/>
          </p:nvPr>
        </p:nvSpPr>
        <p:spPr>
          <a:xfrm>
            <a:off x="1027950" y="1382160"/>
            <a:ext cx="7332009" cy="4927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b="1" dirty="0"/>
              <a:t>La principal preocupación rusa en política exterior fue hallar una salida al Mediterráneo</a:t>
            </a:r>
            <a:r>
              <a:rPr lang="es-ES" sz="1400" dirty="0"/>
              <a:t>, para lo que tomó parte en los </a:t>
            </a:r>
            <a:r>
              <a:rPr lang="es-ES" sz="1400" b="1" dirty="0"/>
              <a:t>conflictos balcánicos</a:t>
            </a:r>
            <a:r>
              <a:rPr lang="es-ES" sz="1400" dirty="0"/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</a:rPr>
              <a:t>El zar Alejandro II </a:t>
            </a:r>
            <a:r>
              <a:rPr lang="es-ES" sz="1400" dirty="0"/>
              <a:t>(1855-1881) </a:t>
            </a:r>
            <a:r>
              <a:rPr lang="es-ES" sz="1400" b="1" dirty="0"/>
              <a:t>inició reformas políticas y sociales que tras su muerte, fueron paralizadas por sus sucesores.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rgbClr val="0070C0"/>
                </a:solidFill>
              </a:rPr>
              <a:t>-Abolición de la servidumbre</a:t>
            </a:r>
            <a:r>
              <a:rPr lang="es-ES" sz="1400" dirty="0"/>
              <a:t>, mediante varios decretos (1858-63). Liberaron a 22,5 millones de siervos. Pero la aplicación de esta reforma no mejoró al campesinado, adscritos obligatoriamente al </a:t>
            </a:r>
            <a:r>
              <a:rPr lang="es-ES" sz="1400" b="1" i="1" dirty="0" err="1"/>
              <a:t>mir</a:t>
            </a:r>
            <a:r>
              <a:rPr lang="es-ES" sz="1400" dirty="0"/>
              <a:t> o aldea rural, a través de ella seguían dependiendo del zar. Además debían pagar un censo a los antiguos señores a cambio de su libertad.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70C0"/>
                </a:solidFill>
              </a:rPr>
              <a:t>-Tímida industrialización- afectó minería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70C0"/>
                </a:solidFill>
              </a:rPr>
              <a:t>-Se comenzó a construir la red ferroviaria</a:t>
            </a:r>
            <a:r>
              <a:rPr lang="es-ES" sz="1400" dirty="0"/>
              <a:t> que unieron zonas de producción de cereal con el mar Báltico y el mar Negro.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70C0"/>
                </a:solidFill>
              </a:rPr>
              <a:t>-Reformas para modernizar la justicia </a:t>
            </a:r>
            <a:r>
              <a:rPr lang="es-ES" sz="1400" dirty="0"/>
              <a:t>y se intentó mejorar la administración territorial con la creación de </a:t>
            </a:r>
            <a:r>
              <a:rPr lang="es-ES" sz="1400" b="1" dirty="0" err="1"/>
              <a:t>zemstvo</a:t>
            </a:r>
            <a:r>
              <a:rPr lang="es-ES" sz="1400" dirty="0"/>
              <a:t> o consejos rurales (asambleas locales de gobierno)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70C0"/>
                </a:solidFill>
              </a:rPr>
              <a:t>-Reforma de la Educación </a:t>
            </a:r>
            <a:r>
              <a:rPr lang="es-ES" sz="1400" dirty="0"/>
              <a:t>que fue sometida a control estatal.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0070C0"/>
                </a:solidFill>
              </a:rPr>
              <a:t>-Intensificó la represión de los movimientos de oposición al zarismo</a:t>
            </a:r>
            <a:r>
              <a:rPr lang="es-ES" sz="1400" dirty="0"/>
              <a:t>: nihilismo, anarquismo, populismo. Algunos de estos grupos practicaban el terrorismo, el propio </a:t>
            </a:r>
            <a:r>
              <a:rPr lang="es-ES" sz="1400" dirty="0">
                <a:solidFill>
                  <a:srgbClr val="0070C0"/>
                </a:solidFill>
              </a:rPr>
              <a:t>zar fue asesinado en atentado en marzo de 1881. </a:t>
            </a:r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D15A21-D5EE-407B-8F3B-7B28FD75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927" y="764025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87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7"/>
          <p:cNvSpPr/>
          <p:nvPr/>
        </p:nvSpPr>
        <p:spPr>
          <a:xfrm>
            <a:off x="3349133" y="2223000"/>
            <a:ext cx="2412000" cy="2412000"/>
          </a:xfrm>
          <a:prstGeom prst="ellipse">
            <a:avLst/>
          </a:prstGeom>
          <a:solidFill>
            <a:srgbClr val="AACF20">
              <a:alpha val="7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Green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31" name="Google Shape;231;p47"/>
          <p:cNvSpPr/>
          <p:nvPr/>
        </p:nvSpPr>
        <p:spPr>
          <a:xfrm>
            <a:off x="1173309" y="2223000"/>
            <a:ext cx="2412000" cy="2412000"/>
          </a:xfrm>
          <a:prstGeom prst="ellipse">
            <a:avLst/>
          </a:prstGeom>
          <a:noFill/>
          <a:ln w="9525" cap="flat" cmpd="sng">
            <a:solidFill>
              <a:srgbClr val="01ABC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32" name="Google Shape;232;p47"/>
          <p:cNvSpPr/>
          <p:nvPr/>
        </p:nvSpPr>
        <p:spPr>
          <a:xfrm>
            <a:off x="5558691" y="2223000"/>
            <a:ext cx="2412000" cy="2412000"/>
          </a:xfrm>
          <a:prstGeom prst="ellipse">
            <a:avLst/>
          </a:prstGeom>
          <a:noFill/>
          <a:ln w="9525" cap="flat" cmpd="sng">
            <a:solidFill>
              <a:srgbClr val="F9AC0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9AC0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33" name="Google Shape;233;p4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ABDD44-0777-448E-94DE-AC04857F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16" y="671119"/>
            <a:ext cx="4857225" cy="553673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0" descr="mapa_esbozo_n_50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850" y="1841200"/>
            <a:ext cx="7563251" cy="382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0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FF0000"/>
                </a:solidFill>
              </a:rPr>
              <a:t>Potencias europeas y </a:t>
            </a:r>
            <a:r>
              <a:rPr lang="es-ES" b="1" dirty="0" err="1">
                <a:solidFill>
                  <a:srgbClr val="FF0000"/>
                </a:solidFill>
              </a:rPr>
              <a:t>extrauropeas</a:t>
            </a:r>
            <a:r>
              <a:rPr lang="es-ES" b="1" dirty="0">
                <a:solidFill>
                  <a:srgbClr val="FF0000"/>
                </a:solidFill>
              </a:rPr>
              <a:t> siglo XIX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75" name="Google Shape;275;p50"/>
          <p:cNvSpPr/>
          <p:nvPr/>
        </p:nvSpPr>
        <p:spPr>
          <a:xfrm>
            <a:off x="2128075" y="2755700"/>
            <a:ext cx="702000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F9AC08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our office</a:t>
            </a:r>
            <a:endParaRPr sz="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6" name="Google Shape;276;p50"/>
          <p:cNvSpPr/>
          <p:nvPr/>
        </p:nvSpPr>
        <p:spPr>
          <a:xfrm rot="8100000">
            <a:off x="3994034" y="2478078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EA3A68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50"/>
          <p:cNvSpPr/>
          <p:nvPr/>
        </p:nvSpPr>
        <p:spPr>
          <a:xfrm rot="8100000">
            <a:off x="2054677" y="2952302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EA3A68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0"/>
          <p:cNvSpPr/>
          <p:nvPr/>
        </p:nvSpPr>
        <p:spPr>
          <a:xfrm rot="8100000">
            <a:off x="5513110" y="2367112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EA3A68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0"/>
          <p:cNvSpPr/>
          <p:nvPr/>
        </p:nvSpPr>
        <p:spPr>
          <a:xfrm rot="8100000">
            <a:off x="4097834" y="2699033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EA3A68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0"/>
          <p:cNvSpPr/>
          <p:nvPr/>
        </p:nvSpPr>
        <p:spPr>
          <a:xfrm rot="8100000">
            <a:off x="6882736" y="3581305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EA3A68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0"/>
          <p:cNvSpPr/>
          <p:nvPr/>
        </p:nvSpPr>
        <p:spPr>
          <a:xfrm rot="8100000">
            <a:off x="4256591" y="2628522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EA3A68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0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8FEA67-ABF0-4DBF-8067-745FB7FBF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566" y="2701920"/>
            <a:ext cx="158510" cy="18899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>
            <a:off x="369116" y="548283"/>
            <a:ext cx="8707772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dirty="0">
                <a:solidFill>
                  <a:srgbClr val="FF0000"/>
                </a:solidFill>
              </a:rPr>
              <a:t>Las potencias extraeuropeas emergentes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243" name="Google Shape;243;p48"/>
          <p:cNvSpPr/>
          <p:nvPr/>
        </p:nvSpPr>
        <p:spPr>
          <a:xfrm>
            <a:off x="2845085" y="3404611"/>
            <a:ext cx="1369800" cy="87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005F7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8"/>
          <p:cNvSpPr/>
          <p:nvPr/>
        </p:nvSpPr>
        <p:spPr>
          <a:xfrm>
            <a:off x="2581677" y="1767325"/>
            <a:ext cx="1770300" cy="224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01ABC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8"/>
          <p:cNvSpPr/>
          <p:nvPr/>
        </p:nvSpPr>
        <p:spPr>
          <a:xfrm>
            <a:off x="3177018" y="3779638"/>
            <a:ext cx="1037700" cy="50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00839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8"/>
          <p:cNvSpPr/>
          <p:nvPr/>
        </p:nvSpPr>
        <p:spPr>
          <a:xfrm>
            <a:off x="3362201" y="3779638"/>
            <a:ext cx="606900" cy="79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01CC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8"/>
          <p:cNvSpPr/>
          <p:nvPr/>
        </p:nvSpPr>
        <p:spPr>
          <a:xfrm>
            <a:off x="5013528" y="3404611"/>
            <a:ext cx="1369800" cy="87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9B6B0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8"/>
          <p:cNvSpPr/>
          <p:nvPr/>
        </p:nvSpPr>
        <p:spPr>
          <a:xfrm>
            <a:off x="4831869" y="1798841"/>
            <a:ext cx="1770300" cy="224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F9AC0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8"/>
          <p:cNvSpPr/>
          <p:nvPr/>
        </p:nvSpPr>
        <p:spPr>
          <a:xfrm>
            <a:off x="5345462" y="3779638"/>
            <a:ext cx="1037700" cy="50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C4870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8"/>
          <p:cNvSpPr/>
          <p:nvPr/>
        </p:nvSpPr>
        <p:spPr>
          <a:xfrm>
            <a:off x="5530646" y="3779638"/>
            <a:ext cx="606900" cy="79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FFB008">
              <a:alpha val="9392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8"/>
          <p:cNvSpPr txBox="1"/>
          <p:nvPr/>
        </p:nvSpPr>
        <p:spPr>
          <a:xfrm>
            <a:off x="2638077" y="2893160"/>
            <a:ext cx="165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JAPÓN</a:t>
            </a:r>
            <a:endParaRPr sz="24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53" name="Google Shape;253;p48"/>
          <p:cNvSpPr txBox="1"/>
          <p:nvPr/>
        </p:nvSpPr>
        <p:spPr>
          <a:xfrm>
            <a:off x="4888269" y="2855342"/>
            <a:ext cx="165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ESTADOS UNIDOS</a:t>
            </a:r>
            <a:endParaRPr sz="24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60" name="Google Shape;260;p48"/>
          <p:cNvSpPr/>
          <p:nvPr/>
        </p:nvSpPr>
        <p:spPr>
          <a:xfrm>
            <a:off x="5383877" y="2089979"/>
            <a:ext cx="666288" cy="671320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8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43</a:t>
            </a:fld>
            <a:endParaRPr sz="1200">
              <a:solidFill>
                <a:srgbClr val="979CB8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7DE5B1-C651-4F4F-93DB-19EBAAA3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56" y="1967440"/>
            <a:ext cx="664522" cy="6706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8D41DD0-5278-4D1E-8A47-737CCCFB6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061" y="4657467"/>
            <a:ext cx="2003225" cy="13330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DB39ED-F9AE-47DA-86B0-65495092D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685" y="4656538"/>
            <a:ext cx="2082497" cy="13339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/>
          <p:nvPr/>
        </p:nvSpPr>
        <p:spPr>
          <a:xfrm>
            <a:off x="2088200" y="1733025"/>
            <a:ext cx="4894450" cy="1769325"/>
          </a:xfrm>
          <a:custGeom>
            <a:avLst/>
            <a:gdLst/>
            <a:ahLst/>
            <a:cxnLst/>
            <a:rect l="l" t="t" r="r" b="b"/>
            <a:pathLst>
              <a:path w="195778" h="70773" extrusionOk="0">
                <a:moveTo>
                  <a:pt x="2270" y="3507"/>
                </a:moveTo>
                <a:cubicBezTo>
                  <a:pt x="4760" y="17456"/>
                  <a:pt x="5300" y="31885"/>
                  <a:pt x="3891" y="45984"/>
                </a:cubicBezTo>
                <a:cubicBezTo>
                  <a:pt x="3385" y="51043"/>
                  <a:pt x="3634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7"/>
                  <a:pt x="12877" y="66553"/>
                  <a:pt x="17834" y="67061"/>
                </a:cubicBezTo>
                <a:cubicBezTo>
                  <a:pt x="22382" y="67527"/>
                  <a:pt x="26883" y="68542"/>
                  <a:pt x="31453" y="68682"/>
                </a:cubicBezTo>
                <a:cubicBezTo>
                  <a:pt x="56843" y="69463"/>
                  <a:pt x="82251" y="69655"/>
                  <a:pt x="107653" y="69655"/>
                </a:cubicBezTo>
                <a:cubicBezTo>
                  <a:pt x="127324" y="69655"/>
                  <a:pt x="146996" y="69655"/>
                  <a:pt x="166667" y="69655"/>
                </a:cubicBezTo>
                <a:cubicBezTo>
                  <a:pt x="175872" y="69655"/>
                  <a:pt x="192100" y="74141"/>
                  <a:pt x="193905" y="65115"/>
                </a:cubicBezTo>
                <a:cubicBezTo>
                  <a:pt x="196535" y="51962"/>
                  <a:pt x="195526" y="38321"/>
                  <a:pt x="195526" y="24908"/>
                </a:cubicBezTo>
                <a:cubicBezTo>
                  <a:pt x="195526" y="19055"/>
                  <a:pt x="194229" y="13251"/>
                  <a:pt x="194229" y="7398"/>
                </a:cubicBezTo>
                <a:cubicBezTo>
                  <a:pt x="194229" y="5105"/>
                  <a:pt x="195533" y="856"/>
                  <a:pt x="193256" y="588"/>
                </a:cubicBezTo>
                <a:cubicBezTo>
                  <a:pt x="171487" y="-1973"/>
                  <a:pt x="149636" y="5100"/>
                  <a:pt x="127757" y="6425"/>
                </a:cubicBezTo>
                <a:cubicBezTo>
                  <a:pt x="85244" y="8999"/>
                  <a:pt x="42525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Google Shape;291;p5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DD7D97-E854-446C-8DD5-73AE1509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426" y="1208075"/>
            <a:ext cx="6857999" cy="36544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7BA845A-7ECD-4960-A229-6101B0AF9B47}"/>
              </a:ext>
            </a:extLst>
          </p:cNvPr>
          <p:cNvSpPr txBox="1"/>
          <p:nvPr/>
        </p:nvSpPr>
        <p:spPr>
          <a:xfrm>
            <a:off x="2088200" y="4681057"/>
            <a:ext cx="5629672" cy="70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6074F9-3C91-423C-BAA5-8730D778337D}"/>
              </a:ext>
            </a:extLst>
          </p:cNvPr>
          <p:cNvSpPr txBox="1"/>
          <p:nvPr/>
        </p:nvSpPr>
        <p:spPr>
          <a:xfrm>
            <a:off x="1526796" y="493272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Mapa político del mundo en 1898, mostrando los poderes coloniales de la época. En amarillo España y en azul claro Estados Unidos</a:t>
            </a:r>
            <a:r>
              <a:rPr lang="es-ES" dirty="0"/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Estados Unidos</a:t>
            </a:r>
            <a:endParaRPr dirty="0"/>
          </a:p>
        </p:txBody>
      </p:sp>
      <p:sp>
        <p:nvSpPr>
          <p:cNvPr id="392" name="Google Shape;392;p61"/>
          <p:cNvSpPr txBox="1">
            <a:spLocks noGrp="1"/>
          </p:cNvSpPr>
          <p:nvPr>
            <p:ph type="body" idx="1"/>
          </p:nvPr>
        </p:nvSpPr>
        <p:spPr>
          <a:xfrm>
            <a:off x="943182" y="1414308"/>
            <a:ext cx="7172868" cy="40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j-lt"/>
              </a:rPr>
              <a:t>A lo largo del siglo XIX se produjo en el país: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  <a:latin typeface="+mj-lt"/>
              </a:rPr>
              <a:t>1</a:t>
            </a:r>
            <a:r>
              <a:rPr lang="es-ES" sz="1400" dirty="0">
                <a:latin typeface="+mj-lt"/>
              </a:rPr>
              <a:t>.-La </a:t>
            </a:r>
            <a:r>
              <a:rPr lang="es-ES" sz="1400" dirty="0">
                <a:solidFill>
                  <a:srgbClr val="FF0000"/>
                </a:solidFill>
                <a:latin typeface="+mj-lt"/>
              </a:rPr>
              <a:t>expansión de sus territorios hasta la costa del Pacífico</a:t>
            </a:r>
          </a:p>
          <a:p>
            <a:pPr marL="0" lvl="0" indent="0">
              <a:buNone/>
            </a:pPr>
            <a:r>
              <a:rPr lang="es-ES" sz="1400" dirty="0">
                <a:latin typeface="+mj-lt"/>
                <a:hlinkClick r:id="rId3"/>
              </a:rPr>
              <a:t>https://es.wikipedia.org/wiki/Adquisiciones_territoriales_de_los_Estados_Unidos</a:t>
            </a:r>
            <a:endParaRPr lang="es-ES" sz="14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s-ES" sz="1400" dirty="0">
                <a:latin typeface="+mj-lt"/>
              </a:rPr>
              <a:t>.-La </a:t>
            </a:r>
            <a:r>
              <a:rPr lang="es-ES" sz="1400" dirty="0">
                <a:solidFill>
                  <a:srgbClr val="FF0000"/>
                </a:solidFill>
                <a:latin typeface="+mj-lt"/>
              </a:rPr>
              <a:t>llegada masiva de inmigrantes</a:t>
            </a:r>
            <a:r>
              <a:rPr lang="es-ES" sz="1400" dirty="0">
                <a:latin typeface="+mj-lt"/>
              </a:rPr>
              <a:t> en busca de nuevas oportunidades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  <a:latin typeface="+mj-lt"/>
              </a:rPr>
              <a:t>3</a:t>
            </a:r>
            <a:r>
              <a:rPr lang="es-ES" sz="1400" dirty="0">
                <a:latin typeface="+mj-lt"/>
              </a:rPr>
              <a:t>.-Un </a:t>
            </a:r>
            <a:r>
              <a:rPr lang="es-ES" sz="1400" dirty="0">
                <a:solidFill>
                  <a:srgbClr val="FF0000"/>
                </a:solidFill>
                <a:latin typeface="+mj-lt"/>
              </a:rPr>
              <a:t>enorme desarrollo económico </a:t>
            </a:r>
            <a:r>
              <a:rPr lang="es-ES" sz="1400" dirty="0">
                <a:latin typeface="+mj-lt"/>
              </a:rPr>
              <a:t>debido a: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j-lt"/>
              </a:rPr>
              <a:t>                                    -Sus </a:t>
            </a:r>
            <a:r>
              <a:rPr lang="es-ES" sz="1400" dirty="0">
                <a:solidFill>
                  <a:srgbClr val="FF0000"/>
                </a:solidFill>
                <a:latin typeface="+mj-lt"/>
              </a:rPr>
              <a:t>recursos naturales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j-lt"/>
              </a:rPr>
              <a:t>                                    -</a:t>
            </a:r>
            <a:r>
              <a:rPr lang="es-ES" sz="1400" dirty="0">
                <a:solidFill>
                  <a:srgbClr val="FF0000"/>
                </a:solidFill>
                <a:latin typeface="+mj-lt"/>
              </a:rPr>
              <a:t>Emprendimiento de sus habitantes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j-lt"/>
              </a:rPr>
              <a:t>(</a:t>
            </a:r>
            <a:r>
              <a:rPr lang="es-ES" sz="1400" b="1" dirty="0">
                <a:solidFill>
                  <a:schemeClr val="accent1"/>
                </a:solidFill>
                <a:latin typeface="+mj-lt"/>
              </a:rPr>
              <a:t>Industria: noroeste</a:t>
            </a:r>
            <a:r>
              <a:rPr lang="es-ES" sz="1400" dirty="0">
                <a:latin typeface="+mj-lt"/>
              </a:rPr>
              <a:t>, </a:t>
            </a:r>
            <a:r>
              <a:rPr lang="es-ES" sz="1400" dirty="0">
                <a:solidFill>
                  <a:srgbClr val="FFC000"/>
                </a:solidFill>
                <a:latin typeface="+mj-lt"/>
              </a:rPr>
              <a:t>agricultura-plantaciones: sur, </a:t>
            </a:r>
            <a:r>
              <a:rPr lang="es-ES" sz="1400" b="1" dirty="0">
                <a:solidFill>
                  <a:srgbClr val="7030A0"/>
                </a:solidFill>
                <a:latin typeface="+mj-lt"/>
              </a:rPr>
              <a:t>ganadería y agricultura extensiva: medio oeste</a:t>
            </a:r>
            <a:r>
              <a:rPr lang="es-ES" sz="1400" dirty="0">
                <a:latin typeface="+mj-lt"/>
              </a:rPr>
              <a:t>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FF0000"/>
                </a:solidFill>
                <a:latin typeface="+mj-lt"/>
              </a:rPr>
              <a:t>4</a:t>
            </a:r>
            <a:r>
              <a:rPr lang="es-ES" sz="1400" dirty="0">
                <a:latin typeface="+mj-lt"/>
              </a:rPr>
              <a:t>.-</a:t>
            </a:r>
            <a:r>
              <a:rPr lang="es-ES" sz="1400" dirty="0">
                <a:solidFill>
                  <a:srgbClr val="FF0000"/>
                </a:solidFill>
                <a:latin typeface="+mj-lt"/>
              </a:rPr>
              <a:t>Consolidación del sistema democrático con la adopción en 1830 del sufragio universal masculino.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j-lt"/>
              </a:rPr>
              <a:t>La abolición de la esclavitud (1860) por Abraham Lincoln provocó intento secesionista de los estados del sur. Los </a:t>
            </a:r>
            <a:r>
              <a:rPr lang="es-ES" sz="1400" b="1" dirty="0">
                <a:latin typeface="+mj-lt"/>
              </a:rPr>
              <a:t>sudistas</a:t>
            </a:r>
            <a:r>
              <a:rPr lang="es-ES" sz="1400" dirty="0">
                <a:latin typeface="+mj-lt"/>
              </a:rPr>
              <a:t> se constituyeron en los ‘</a:t>
            </a:r>
            <a:r>
              <a:rPr lang="es-ES" sz="1400" b="1" dirty="0">
                <a:latin typeface="+mj-lt"/>
              </a:rPr>
              <a:t>estados Confederados de América-dirigidos por Jefferson Davis</a:t>
            </a:r>
            <a:r>
              <a:rPr lang="es-ES" sz="1400" dirty="0">
                <a:latin typeface="+mj-lt"/>
              </a:rPr>
              <a:t>-declararon su independencia-Guerra de Secesión (1861-1865). Concluyó con la victoria de los </a:t>
            </a:r>
            <a:r>
              <a:rPr lang="es-ES" sz="1400" b="1" dirty="0">
                <a:solidFill>
                  <a:srgbClr val="0070C0"/>
                </a:solidFill>
                <a:latin typeface="+mj-lt"/>
              </a:rPr>
              <a:t>partidarios de la Unión (yanquis o federales-</a:t>
            </a:r>
            <a:r>
              <a:rPr lang="es-ES" sz="1400" b="1" dirty="0" err="1">
                <a:solidFill>
                  <a:srgbClr val="0070C0"/>
                </a:solidFill>
                <a:latin typeface="+mj-lt"/>
              </a:rPr>
              <a:t>Ulysses</a:t>
            </a:r>
            <a:r>
              <a:rPr lang="es-ES" sz="1400" b="1" dirty="0">
                <a:solidFill>
                  <a:srgbClr val="0070C0"/>
                </a:solidFill>
                <a:latin typeface="+mj-lt"/>
              </a:rPr>
              <a:t> Grant) </a:t>
            </a:r>
            <a:r>
              <a:rPr lang="es-ES" sz="1400" dirty="0">
                <a:latin typeface="+mj-lt"/>
              </a:rPr>
              <a:t>sobre los confederados. </a:t>
            </a:r>
            <a:r>
              <a:rPr lang="es-ES" sz="1400" dirty="0">
                <a:latin typeface="+mj-lt"/>
                <a:hlinkClick r:id="rId4"/>
              </a:rPr>
              <a:t>https://www.youtube.com/watch?v=UxViNOfjQnk</a:t>
            </a:r>
            <a:endParaRPr lang="es-ES" sz="14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latin typeface="+mj-lt"/>
            </a:endParaRPr>
          </a:p>
        </p:txBody>
      </p:sp>
      <p:sp>
        <p:nvSpPr>
          <p:cNvPr id="393" name="Google Shape;393;p6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714969-9EF3-4FB1-8D1A-E78456AA0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287" y="848815"/>
            <a:ext cx="1766199" cy="113098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2C8CB-58F2-402A-8351-A622A666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Guerra de Secesión americana (1861-1865)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5F06C7-DCAD-4871-8275-0FCFB527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85" y="1819275"/>
            <a:ext cx="7299429" cy="418237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2623DE-1D2E-46F5-A1EB-9B64D821F9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268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Estados Unidos</a:t>
            </a:r>
            <a:endParaRPr dirty="0"/>
          </a:p>
        </p:txBody>
      </p:sp>
      <p:sp>
        <p:nvSpPr>
          <p:cNvPr id="392" name="Google Shape;392;p61"/>
          <p:cNvSpPr txBox="1">
            <a:spLocks noGrp="1"/>
          </p:cNvSpPr>
          <p:nvPr>
            <p:ph type="body" idx="1"/>
          </p:nvPr>
        </p:nvSpPr>
        <p:spPr>
          <a:xfrm>
            <a:off x="943182" y="1541551"/>
            <a:ext cx="7172868" cy="4467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FF0000"/>
                </a:solidFill>
                <a:latin typeface="+mj-lt"/>
              </a:rPr>
              <a:t>-La esclavitud quedó abolida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FF0000"/>
                </a:solidFill>
                <a:latin typeface="+mj-lt"/>
              </a:rPr>
              <a:t>-La igualdad de derechos civiles no se logró hasta mediados del siglo XX.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FF0000"/>
                </a:solidFill>
                <a:latin typeface="+mj-lt"/>
                <a:hlinkClick r:id="rId3"/>
              </a:rPr>
              <a:t>https://www.rtve.es/alacarta/videos/telediario/national-geographic-recrea-produccion-asesinato-lincoln/1689765/</a:t>
            </a:r>
            <a:endParaRPr lang="es-ES" sz="1600" dirty="0">
              <a:solidFill>
                <a:srgbClr val="FF0000"/>
              </a:solidFill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FF0000"/>
              </a:solidFill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FF0000"/>
              </a:solidFill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latin typeface="+mj-lt"/>
              </a:rPr>
              <a:t>La guerra contra España en 1898 reveló su condición de gran potencia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600" dirty="0">
                <a:latin typeface="+mj-lt"/>
              </a:rPr>
              <a:t>Hasta la Primera Guerra Mundial se mantuvo al margen de la política europea. </a:t>
            </a:r>
            <a:endParaRPr sz="1600" dirty="0">
              <a:latin typeface="+mj-lt"/>
            </a:endParaRPr>
          </a:p>
        </p:txBody>
      </p:sp>
      <p:sp>
        <p:nvSpPr>
          <p:cNvPr id="393" name="Google Shape;393;p6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714969-9EF3-4FB1-8D1A-E78456AA0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287" y="848815"/>
            <a:ext cx="1766199" cy="11309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61191C-EB73-4023-8225-BFC9C374D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504" y="3076690"/>
            <a:ext cx="3235222" cy="20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82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2548477" y="689775"/>
            <a:ext cx="387749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accent1"/>
                </a:solidFill>
              </a:rPr>
              <a:t>Japón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392" name="Google Shape;392;p61"/>
          <p:cNvSpPr txBox="1">
            <a:spLocks noGrp="1"/>
          </p:cNvSpPr>
          <p:nvPr>
            <p:ph type="body" idx="1"/>
          </p:nvPr>
        </p:nvSpPr>
        <p:spPr>
          <a:xfrm>
            <a:off x="943182" y="1541551"/>
            <a:ext cx="7172868" cy="4626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El Imperio del Sol Naciente era a comienzos del siglo XIX una monarquía feudal. Con un emperador (mikado) aislado en </a:t>
            </a:r>
            <a:r>
              <a:rPr lang="es-ES" sz="1400" dirty="0" err="1">
                <a:solidFill>
                  <a:srgbClr val="FF0000"/>
                </a:solidFill>
                <a:latin typeface="+mn-lt"/>
              </a:rPr>
              <a:t>Kyoto</a:t>
            </a:r>
            <a:r>
              <a:rPr lang="es-ES" sz="1400" dirty="0">
                <a:solidFill>
                  <a:srgbClr val="FF0000"/>
                </a:solidFill>
                <a:latin typeface="+mn-lt"/>
              </a:rPr>
              <a:t>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El poder efectivo lo ejercía el mayordomo imperial o </a:t>
            </a:r>
            <a:r>
              <a:rPr lang="es-ES" sz="1400" b="1" i="1" dirty="0">
                <a:latin typeface="+mn-lt"/>
              </a:rPr>
              <a:t>shogun</a:t>
            </a:r>
            <a:r>
              <a:rPr lang="es-ES" sz="1400" dirty="0">
                <a:latin typeface="+mn-lt"/>
              </a:rPr>
              <a:t> (cargo familia </a:t>
            </a:r>
            <a:r>
              <a:rPr lang="es-ES" sz="1400" dirty="0">
                <a:solidFill>
                  <a:srgbClr val="FF0000"/>
                </a:solidFill>
                <a:latin typeface="+mn-lt"/>
              </a:rPr>
              <a:t>Tokugawa</a:t>
            </a:r>
            <a:r>
              <a:rPr lang="es-ES" sz="1400" dirty="0">
                <a:latin typeface="+mn-lt"/>
              </a:rPr>
              <a:t> desde dos siglos antes).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-Los Tokugawa  había sometido a los </a:t>
            </a:r>
            <a:r>
              <a:rPr lang="es-ES" sz="1400" b="1" i="1" dirty="0" err="1">
                <a:latin typeface="+mn-lt"/>
              </a:rPr>
              <a:t>damios</a:t>
            </a:r>
            <a:r>
              <a:rPr lang="es-ES" sz="1400" dirty="0">
                <a:latin typeface="+mn-lt"/>
              </a:rPr>
              <a:t> (tierra) </a:t>
            </a:r>
            <a:r>
              <a:rPr lang="es-ES" sz="1400" b="1" i="1" dirty="0" err="1">
                <a:latin typeface="+mn-lt"/>
              </a:rPr>
              <a:t>samurai</a:t>
            </a:r>
            <a:r>
              <a:rPr lang="es-ES" sz="1400" dirty="0">
                <a:latin typeface="+mn-lt"/>
              </a:rPr>
              <a:t> (guerra).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La dictadura les aisló. Por presión extranjera acabaron aceptando </a:t>
            </a:r>
            <a:r>
              <a:rPr lang="es-ES" sz="1400">
                <a:latin typeface="+mn-lt"/>
              </a:rPr>
              <a:t>tratado (1858</a:t>
            </a:r>
            <a:r>
              <a:rPr lang="es-ES" sz="1400" dirty="0">
                <a:latin typeface="+mn-lt"/>
              </a:rPr>
              <a:t>) abrió puertos al comercio exterior.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1868, dos familias rivales de los Tokugawa reestablecieron la autoridad imperial. </a:t>
            </a:r>
            <a:r>
              <a:rPr lang="es-ES" sz="1400" dirty="0" err="1">
                <a:solidFill>
                  <a:srgbClr val="FF0000"/>
                </a:solidFill>
                <a:latin typeface="+mn-lt"/>
              </a:rPr>
              <a:t>Mutshu</a:t>
            </a:r>
            <a:r>
              <a:rPr lang="es-ES" sz="1400" dirty="0">
                <a:solidFill>
                  <a:srgbClr val="FF0000"/>
                </a:solidFill>
                <a:latin typeface="+mn-lt"/>
              </a:rPr>
              <a:t> Hito</a:t>
            </a:r>
            <a:r>
              <a:rPr lang="es-ES" sz="1400" dirty="0">
                <a:latin typeface="+mn-lt"/>
              </a:rPr>
              <a:t> reinó desde 1867 hasta 1912, ‘</a:t>
            </a:r>
            <a:r>
              <a:rPr lang="es-ES" sz="1400" dirty="0">
                <a:solidFill>
                  <a:srgbClr val="FF0000"/>
                </a:solidFill>
                <a:latin typeface="+mn-lt"/>
              </a:rPr>
              <a:t>Era Meiji’. </a:t>
            </a:r>
            <a:r>
              <a:rPr lang="es-ES" sz="1400" dirty="0">
                <a:latin typeface="+mn-lt"/>
              </a:rPr>
              <a:t>Con sede en </a:t>
            </a:r>
            <a:r>
              <a:rPr lang="es-ES" sz="1400" dirty="0">
                <a:solidFill>
                  <a:srgbClr val="FF0000"/>
                </a:solidFill>
                <a:latin typeface="+mn-lt"/>
              </a:rPr>
              <a:t>Tokio</a:t>
            </a:r>
            <a:r>
              <a:rPr lang="es-ES" sz="1400" dirty="0">
                <a:latin typeface="+mn-lt"/>
              </a:rPr>
              <a:t>, emprendió reformas-’revolución Meiji’ (1868).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-Igualdad ante la ley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-Constitución de 1889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latin typeface="+mn-lt"/>
              </a:rPr>
              <a:t>-Final de la servidumbre</a:t>
            </a:r>
            <a:endParaRPr sz="1400" dirty="0">
              <a:latin typeface="+mn-lt"/>
            </a:endParaRPr>
          </a:p>
        </p:txBody>
      </p:sp>
      <p:sp>
        <p:nvSpPr>
          <p:cNvPr id="393" name="Google Shape;393;p6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B2706C-27EF-48F6-98BD-6CD56996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524" y="689775"/>
            <a:ext cx="1605294" cy="10685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548331-11EA-468A-AA48-F3C25DC53625}"/>
              </a:ext>
            </a:extLst>
          </p:cNvPr>
          <p:cNvSpPr txBox="1"/>
          <p:nvPr/>
        </p:nvSpPr>
        <p:spPr>
          <a:xfrm>
            <a:off x="3624451" y="4210002"/>
            <a:ext cx="3221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-Enorme desarrollo económico (sobre todo industrial)</a:t>
            </a:r>
          </a:p>
          <a:p>
            <a:r>
              <a:rPr lang="es-ES" dirty="0"/>
              <a:t>-Fuerte crecimiento demográfico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C23CB10F-3807-4589-A9FD-BDB274DBF195}"/>
              </a:ext>
            </a:extLst>
          </p:cNvPr>
          <p:cNvSpPr/>
          <p:nvPr/>
        </p:nvSpPr>
        <p:spPr>
          <a:xfrm>
            <a:off x="6895711" y="4441800"/>
            <a:ext cx="560282" cy="192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A3735C-BBF4-42D8-A322-577340247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201" y="4471586"/>
            <a:ext cx="591363" cy="25605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5ED59F8-E290-48F5-9028-9BE1F17CA5F4}"/>
              </a:ext>
            </a:extLst>
          </p:cNvPr>
          <p:cNvSpPr txBox="1"/>
          <p:nvPr/>
        </p:nvSpPr>
        <p:spPr>
          <a:xfrm>
            <a:off x="1476554" y="5056196"/>
            <a:ext cx="6291743" cy="52322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s-ES" dirty="0"/>
              <a:t>Obligó al Imperio japonés a una política expansionista para obtener, materias primas, mercados y territorios en los que ubicar sus excedente de población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7D0E7B-2F10-43B2-97FC-22EAD5B112C3}"/>
              </a:ext>
            </a:extLst>
          </p:cNvPr>
          <p:cNvSpPr txBox="1"/>
          <p:nvPr/>
        </p:nvSpPr>
        <p:spPr>
          <a:xfrm>
            <a:off x="820160" y="5686946"/>
            <a:ext cx="760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Bahnschrift SemiBold Condensed" panose="020B0502040204020203" pitchFamily="34" charset="0"/>
                <a:cs typeface="Aldhabi" panose="020B0604020202020204" pitchFamily="2" charset="-78"/>
              </a:rPr>
              <a:t>La guerra ruso-japonesa-1904, demostró en la hispano-estadounidense la fortaleza de las potencias emergentes y la decadencia de las viejas naciones europeas.</a:t>
            </a:r>
          </a:p>
        </p:txBody>
      </p:sp>
    </p:spTree>
    <p:extLst>
      <p:ext uri="{BB962C8B-B14F-4D97-AF65-F5344CB8AC3E}">
        <p14:creationId xmlns:p14="http://schemas.microsoft.com/office/powerpoint/2010/main" val="3271850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7CC3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>
            <a:spLocks noGrp="1"/>
          </p:cNvSpPr>
          <p:nvPr>
            <p:ph type="ctrTitle" idx="4294967295"/>
          </p:nvPr>
        </p:nvSpPr>
        <p:spPr>
          <a:xfrm>
            <a:off x="1669950" y="1332700"/>
            <a:ext cx="5804100" cy="7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B008"/>
                </a:solidFill>
              </a:rPr>
              <a:t>Thanks!</a:t>
            </a:r>
            <a:endParaRPr sz="4800">
              <a:solidFill>
                <a:srgbClr val="FFB008"/>
              </a:solidFill>
            </a:endParaRPr>
          </a:p>
        </p:txBody>
      </p:sp>
      <p:sp>
        <p:nvSpPr>
          <p:cNvPr id="378" name="Google Shape;378;p60"/>
          <p:cNvSpPr txBox="1">
            <a:spLocks noGrp="1"/>
          </p:cNvSpPr>
          <p:nvPr>
            <p:ph type="subTitle" idx="4294967295"/>
          </p:nvPr>
        </p:nvSpPr>
        <p:spPr>
          <a:xfrm>
            <a:off x="1177800" y="2948588"/>
            <a:ext cx="6788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</a:rPr>
              <a:t>Any questions?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380" name="Google Shape;380;p60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l" t="t" r="r" b="b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81" name="Google Shape;381;p60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60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60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4" name="Google Shape;384;p60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5" name="Google Shape;385;p60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6" name="Google Shape;386;p60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 txBox="1">
            <a:spLocks noGrp="1"/>
          </p:cNvSpPr>
          <p:nvPr>
            <p:ph type="ctrTitle" idx="4294967295"/>
          </p:nvPr>
        </p:nvSpPr>
        <p:spPr>
          <a:xfrm>
            <a:off x="3207465" y="1005139"/>
            <a:ext cx="4961100" cy="9009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1ABCF"/>
                </a:solidFill>
              </a:rPr>
              <a:t>Hello!</a:t>
            </a:r>
            <a:endParaRPr sz="7200" dirty="0">
              <a:solidFill>
                <a:srgbClr val="01ABCF"/>
              </a:solidFill>
            </a:endParaRPr>
          </a:p>
        </p:txBody>
      </p:sp>
      <p:sp>
        <p:nvSpPr>
          <p:cNvPr id="161" name="Google Shape;161;p38"/>
          <p:cNvSpPr txBox="1">
            <a:spLocks noGrp="1"/>
          </p:cNvSpPr>
          <p:nvPr>
            <p:ph type="subTitle" idx="4294967295"/>
          </p:nvPr>
        </p:nvSpPr>
        <p:spPr>
          <a:xfrm>
            <a:off x="3073460" y="1553501"/>
            <a:ext cx="48711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3600" dirty="0">
                <a:latin typeface="Shadows Into Light"/>
                <a:ea typeface="Shadows Into Light"/>
                <a:cs typeface="Shadows Into Light"/>
                <a:sym typeface="Shadows Into Light"/>
              </a:rPr>
              <a:t>Inglaterra victoriana</a:t>
            </a:r>
            <a:endParaRPr sz="36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4294967295"/>
          </p:nvPr>
        </p:nvSpPr>
        <p:spPr>
          <a:xfrm>
            <a:off x="967861" y="2416884"/>
            <a:ext cx="7499131" cy="3598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</a:rPr>
              <a:t>Las bases económicas: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-Aumentaron las manufacturas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-Librecambio (benefició más a la industria que a la agricultura)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-Red ferroviaria y marina mercante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–Moneda fuerte (libra esterlina) y Banco de Inglaterra, el más importante del mundo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</a:rPr>
              <a:t>Política: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-Monarquía parlamentaria-constitucional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-Parlamento-sufragio censitario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-Alternancia de partidos: tories- whigs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-Aplicación pacífica de reformas</a:t>
            </a:r>
            <a:endParaRPr sz="1400" dirty="0">
              <a:solidFill>
                <a:srgbClr val="01ABCF"/>
              </a:solidFill>
            </a:endParaRPr>
          </a:p>
        </p:txBody>
      </p:sp>
      <p:pic>
        <p:nvPicPr>
          <p:cNvPr id="163" name="Google Shape;163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67861" y="930802"/>
            <a:ext cx="1407300" cy="1407300"/>
          </a:xfrm>
          <a:prstGeom prst="wedgeEllipseCallout">
            <a:avLst>
              <a:gd name="adj1" fmla="val 47110"/>
              <a:gd name="adj2" fmla="val 46541"/>
            </a:avLst>
          </a:prstGeom>
          <a:noFill/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164" name="Google Shape;164;p38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2548477" y="689775"/>
            <a:ext cx="387749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accent1"/>
                </a:solidFill>
              </a:rPr>
              <a:t>Japón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392" name="Google Shape;392;p61"/>
          <p:cNvSpPr txBox="1">
            <a:spLocks noGrp="1"/>
          </p:cNvSpPr>
          <p:nvPr>
            <p:ph type="body" idx="1"/>
          </p:nvPr>
        </p:nvSpPr>
        <p:spPr>
          <a:xfrm>
            <a:off x="943182" y="1541551"/>
            <a:ext cx="7172868" cy="4626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latin typeface="+mn-lt"/>
            </a:endParaRPr>
          </a:p>
        </p:txBody>
      </p:sp>
      <p:sp>
        <p:nvSpPr>
          <p:cNvPr id="393" name="Google Shape;393;p6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B2706C-27EF-48F6-98BD-6CD56996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524" y="689775"/>
            <a:ext cx="1605294" cy="106857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5ED59F8-E290-48F5-9028-9BE1F17CA5F4}"/>
              </a:ext>
            </a:extLst>
          </p:cNvPr>
          <p:cNvSpPr txBox="1"/>
          <p:nvPr/>
        </p:nvSpPr>
        <p:spPr>
          <a:xfrm>
            <a:off x="935518" y="2173015"/>
            <a:ext cx="7172868" cy="1384995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s-ES" dirty="0"/>
              <a:t>Las cláusulas contenían las siguientes estipulaciones: reconocimiento, por parte de Rusia, de la preeminencia de los intereses del Japón en Corea; cesión al vencedor su arrendamiento de la península de Liaodong, su base de Port Arthur, el ferrocarril meridional de Manchuria y la mitad sur de la isla de Sajalín. Ambos países, de común acuerdo, se comprometieron a restituir Manchuria a China. A pesar de la insistencia del Japón, no se previó ninguna indemnización</a:t>
            </a:r>
          </a:p>
        </p:txBody>
      </p:sp>
    </p:spTree>
    <p:extLst>
      <p:ext uri="{BB962C8B-B14F-4D97-AF65-F5344CB8AC3E}">
        <p14:creationId xmlns:p14="http://schemas.microsoft.com/office/powerpoint/2010/main" val="19183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 txBox="1">
            <a:spLocks noGrp="1"/>
          </p:cNvSpPr>
          <p:nvPr>
            <p:ph type="ctrTitle" idx="4294967295"/>
          </p:nvPr>
        </p:nvSpPr>
        <p:spPr>
          <a:xfrm>
            <a:off x="2382735" y="849851"/>
            <a:ext cx="4961100" cy="9009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1ABCF"/>
                </a:solidFill>
              </a:rPr>
              <a:t>Hello!</a:t>
            </a:r>
            <a:endParaRPr sz="7200" dirty="0">
              <a:solidFill>
                <a:srgbClr val="01ABCF"/>
              </a:solidFill>
            </a:endParaRPr>
          </a:p>
        </p:txBody>
      </p:sp>
      <p:sp>
        <p:nvSpPr>
          <p:cNvPr id="161" name="Google Shape;161;p38"/>
          <p:cNvSpPr txBox="1">
            <a:spLocks noGrp="1"/>
          </p:cNvSpPr>
          <p:nvPr>
            <p:ph type="subTitle" idx="4294967295"/>
          </p:nvPr>
        </p:nvSpPr>
        <p:spPr>
          <a:xfrm>
            <a:off x="2382734" y="1210751"/>
            <a:ext cx="48711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3200" dirty="0">
                <a:latin typeface="Shadows Into Light"/>
                <a:ea typeface="Shadows Into Light"/>
                <a:cs typeface="Shadows Into Light"/>
                <a:sym typeface="Shadows Into Light"/>
              </a:rPr>
              <a:t>Inglaterra</a:t>
            </a:r>
            <a:r>
              <a:rPr lang="es-ES" sz="3600" dirty="0">
                <a:latin typeface="Shadows Into Light"/>
                <a:ea typeface="Shadows Into Light"/>
                <a:cs typeface="Shadows Into Light"/>
                <a:sym typeface="Shadows Into Light"/>
              </a:rPr>
              <a:t> victoriana</a:t>
            </a:r>
            <a:endParaRPr sz="36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4294967295"/>
          </p:nvPr>
        </p:nvSpPr>
        <p:spPr>
          <a:xfrm>
            <a:off x="835153" y="1718066"/>
            <a:ext cx="7673560" cy="4662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0000"/>
                </a:solidFill>
              </a:rPr>
              <a:t>Reforma electoral y apertura política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-Número de votantes acordes a la población. </a:t>
            </a:r>
            <a:r>
              <a:rPr lang="es-ES" sz="1400" dirty="0">
                <a:solidFill>
                  <a:srgbClr val="00B0F0"/>
                </a:solidFill>
              </a:rPr>
              <a:t>Diversas reformas. Disraeli 1867 (Primera de carácter democrático</a:t>
            </a:r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. Un millón de votantes más, necesario tener propiedad) </a:t>
            </a:r>
            <a:r>
              <a:rPr lang="es-ES" sz="1400" dirty="0">
                <a:solidFill>
                  <a:srgbClr val="00B0F0"/>
                </a:solidFill>
              </a:rPr>
              <a:t>Acercó a las masas al Estado y las instituciones, identificándolas con ellas y el trono.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-1868-Triunfo liberal (whig)-</a:t>
            </a:r>
            <a:r>
              <a:rPr lang="es-ES" sz="1400" dirty="0" err="1">
                <a:solidFill>
                  <a:srgbClr val="00B0F0"/>
                </a:solidFill>
              </a:rPr>
              <a:t>Gladstone</a:t>
            </a:r>
            <a:r>
              <a:rPr lang="es-ES" sz="1400" dirty="0">
                <a:solidFill>
                  <a:srgbClr val="00B0F0"/>
                </a:solidFill>
              </a:rPr>
              <a:t> permitió aplicar las reformas de la ley de </a:t>
            </a:r>
            <a:r>
              <a:rPr lang="es-ES" sz="1400" b="1" dirty="0">
                <a:solidFill>
                  <a:srgbClr val="00B0F0"/>
                </a:solidFill>
              </a:rPr>
              <a:t>1867.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 err="1">
                <a:solidFill>
                  <a:srgbClr val="00B0F0"/>
                </a:solidFill>
              </a:rPr>
              <a:t>Gladstone</a:t>
            </a:r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-modelo de político de la era victoriana. </a:t>
            </a:r>
            <a:r>
              <a:rPr lang="es-ES" sz="1400" dirty="0">
                <a:solidFill>
                  <a:srgbClr val="00B0F0"/>
                </a:solidFill>
              </a:rPr>
              <a:t>Valores: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-Liberalismo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-Eficacia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-Expansión económica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-Anglicanismo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-Buenas relaciones con las otras potencias</a:t>
            </a:r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Durante su gobierno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</a:rPr>
              <a:t>, importantes reformas: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-Reformas religiosas</a:t>
            </a:r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. 1869-separación Iglesia-Estado. Se suprimió la obligación de pertenecer a la Iglesia para ser profesor.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0B0F0"/>
                </a:solidFill>
              </a:rPr>
              <a:t>-Nueva escuela con libertad confesional</a:t>
            </a:r>
            <a:r>
              <a:rPr lang="es-ES" sz="1400" dirty="0">
                <a:solidFill>
                  <a:schemeClr val="tx2">
                    <a:lumMod val="50000"/>
                  </a:schemeClr>
                </a:solidFill>
              </a:rPr>
              <a:t>-Principios siglo XX tasas de analfabetismo más bajas del mundo.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>
              <a:solidFill>
                <a:srgbClr val="00B0F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01ABC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01ABCF"/>
              </a:solidFill>
            </a:endParaRPr>
          </a:p>
        </p:txBody>
      </p:sp>
      <p:pic>
        <p:nvPicPr>
          <p:cNvPr id="163" name="Google Shape;163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34123" y="758933"/>
            <a:ext cx="1258610" cy="1146729"/>
          </a:xfrm>
          <a:prstGeom prst="wedgeEllipseCallout">
            <a:avLst>
              <a:gd name="adj1" fmla="val 47110"/>
              <a:gd name="adj2" fmla="val 46541"/>
            </a:avLst>
          </a:prstGeom>
          <a:noFill/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164" name="Google Shape;164;p38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45F511-511F-4DF3-9BEE-BFFFDAF1C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784" y="743516"/>
            <a:ext cx="1996063" cy="141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0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 txBox="1">
            <a:spLocks noGrp="1"/>
          </p:cNvSpPr>
          <p:nvPr>
            <p:ph type="ctrTitle" idx="4294967295"/>
          </p:nvPr>
        </p:nvSpPr>
        <p:spPr>
          <a:xfrm>
            <a:off x="2337734" y="989250"/>
            <a:ext cx="4961100" cy="9009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1ABCF"/>
                </a:solidFill>
              </a:rPr>
              <a:t>Hello!</a:t>
            </a:r>
            <a:endParaRPr sz="7200" dirty="0">
              <a:solidFill>
                <a:srgbClr val="01ABCF"/>
              </a:solidFill>
            </a:endParaRPr>
          </a:p>
        </p:txBody>
      </p:sp>
      <p:sp>
        <p:nvSpPr>
          <p:cNvPr id="161" name="Google Shape;161;p38"/>
          <p:cNvSpPr txBox="1">
            <a:spLocks noGrp="1"/>
          </p:cNvSpPr>
          <p:nvPr>
            <p:ph type="subTitle" idx="4294967295"/>
          </p:nvPr>
        </p:nvSpPr>
        <p:spPr>
          <a:xfrm>
            <a:off x="2346917" y="1477702"/>
            <a:ext cx="3567322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3200" dirty="0">
                <a:latin typeface="Shadows Into Light"/>
                <a:ea typeface="Shadows Into Light"/>
                <a:cs typeface="Shadows Into Light"/>
                <a:sym typeface="Shadows Into Light"/>
              </a:rPr>
              <a:t>Inglaterra</a:t>
            </a:r>
            <a:r>
              <a:rPr lang="es-ES" sz="3600" dirty="0">
                <a:latin typeface="Shadows Into Light"/>
                <a:ea typeface="Shadows Into Light"/>
                <a:cs typeface="Shadows Into Light"/>
                <a:sym typeface="Shadows Into Light"/>
              </a:rPr>
              <a:t> victoriana</a:t>
            </a:r>
            <a:endParaRPr sz="36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4294967295"/>
          </p:nvPr>
        </p:nvSpPr>
        <p:spPr>
          <a:xfrm>
            <a:off x="849654" y="2365071"/>
            <a:ext cx="7673560" cy="4335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tx2">
                    <a:lumMod val="25000"/>
                  </a:schemeClr>
                </a:solidFill>
              </a:rPr>
              <a:t>-Otras reformas importantes: </a:t>
            </a:r>
            <a:r>
              <a:rPr lang="es-ES" sz="1400" dirty="0">
                <a:solidFill>
                  <a:srgbClr val="00B0F0"/>
                </a:solidFill>
              </a:rPr>
              <a:t>la ley sindical, la reforma de la justicia y de la administración y una ampliación del derecho electoral en 1884 que elevó a cinco millones el número de votantes.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tx2">
                    <a:lumMod val="25000"/>
                  </a:schemeClr>
                </a:solidFill>
              </a:rPr>
              <a:t>Desde finales siglo XIX hasta la I.G.M. (1914)-nuevo mapa  de partidos en Reino Unido</a:t>
            </a:r>
            <a:r>
              <a:rPr lang="es-ES" sz="1400" dirty="0">
                <a:solidFill>
                  <a:srgbClr val="00B0F0"/>
                </a:solidFill>
              </a:rPr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00B0F0"/>
                </a:solidFill>
              </a:rPr>
              <a:t>1900-Partido </a:t>
            </a:r>
            <a:r>
              <a:rPr lang="es-ES" sz="1400" dirty="0">
                <a:solidFill>
                  <a:srgbClr val="00B0F0"/>
                </a:solidFill>
              </a:rPr>
              <a:t>Laborista, </a:t>
            </a:r>
            <a:r>
              <a:rPr lang="es-ES" sz="1400" dirty="0">
                <a:solidFill>
                  <a:schemeClr val="tx2">
                    <a:lumMod val="25000"/>
                  </a:schemeClr>
                </a:solidFill>
              </a:rPr>
              <a:t>que acabó desplazando whigs.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tx2">
                    <a:lumMod val="25000"/>
                  </a:schemeClr>
                </a:solidFill>
              </a:rPr>
              <a:t>Los tories se renovaron tras la escisión de 1902-1905</a:t>
            </a:r>
            <a:r>
              <a:rPr lang="es-ES" sz="1400" dirty="0">
                <a:solidFill>
                  <a:srgbClr val="00B0F0"/>
                </a:solidFill>
              </a:rPr>
              <a:t>, durante del reinado de Eduardo VII (1901-1910). Surgió el </a:t>
            </a:r>
            <a:r>
              <a:rPr lang="es-ES" sz="1400" b="1" dirty="0">
                <a:solidFill>
                  <a:srgbClr val="00B0F0"/>
                </a:solidFill>
              </a:rPr>
              <a:t>sector renovador- Winston Churchill</a:t>
            </a:r>
            <a:r>
              <a:rPr lang="es-ES" sz="1400" dirty="0">
                <a:solidFill>
                  <a:srgbClr val="00B0F0"/>
                </a:solidFill>
              </a:rPr>
              <a:t>, etapa  de los ‘</a:t>
            </a:r>
            <a:r>
              <a:rPr lang="es-ES" sz="1400" dirty="0" err="1">
                <a:solidFill>
                  <a:srgbClr val="00B0F0"/>
                </a:solidFill>
              </a:rPr>
              <a:t>edwardians</a:t>
            </a:r>
            <a:r>
              <a:rPr lang="es-ES" sz="1400" dirty="0">
                <a:solidFill>
                  <a:srgbClr val="00B0F0"/>
                </a:solidFill>
              </a:rPr>
              <a:t>’, la plutocracia inglesa ennoblecida y orgullosa de su poder.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0000"/>
                </a:solidFill>
              </a:rPr>
              <a:t>Política exterior: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rgbClr val="01ABCF"/>
                </a:solidFill>
              </a:rPr>
              <a:t>-Espléndido aislacionismo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01ABCF"/>
                </a:solidFill>
              </a:rPr>
              <a:t>-Expansión </a:t>
            </a:r>
            <a:r>
              <a:rPr lang="es-ES" sz="1400" dirty="0">
                <a:solidFill>
                  <a:srgbClr val="00B0F0"/>
                </a:solidFill>
              </a:rPr>
              <a:t>imperialista (comercio, finanzas y control de las rutas de navegación)</a:t>
            </a:r>
          </a:p>
          <a:p>
            <a:pPr marL="0" lvl="0" indent="0">
              <a:buNone/>
            </a:pP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https://www.the-map-as-history.com/European-colonization-19th-20th-centuries/British-Empire-construction</a:t>
            </a:r>
            <a:endParaRPr lang="es-E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01ABC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01ABC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01ABCF"/>
              </a:solidFill>
            </a:endParaRPr>
          </a:p>
        </p:txBody>
      </p:sp>
      <p:pic>
        <p:nvPicPr>
          <p:cNvPr id="163" name="Google Shape;163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34123" y="758933"/>
            <a:ext cx="1258610" cy="1146729"/>
          </a:xfrm>
          <a:prstGeom prst="wedgeEllipseCallout">
            <a:avLst>
              <a:gd name="adj1" fmla="val 47110"/>
              <a:gd name="adj2" fmla="val 46541"/>
            </a:avLst>
          </a:prstGeom>
          <a:noFill/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164" name="Google Shape;164;p38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7595FC-2851-4BD8-85B1-09DAF90B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856" y="758933"/>
            <a:ext cx="2102323" cy="149375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3F6778-CA59-40E3-91E3-F555290FB466}"/>
              </a:ext>
            </a:extLst>
          </p:cNvPr>
          <p:cNvSpPr txBox="1"/>
          <p:nvPr/>
        </p:nvSpPr>
        <p:spPr>
          <a:xfrm>
            <a:off x="6306457" y="2211183"/>
            <a:ext cx="210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Disraeli vs </a:t>
            </a:r>
            <a:r>
              <a:rPr lang="es-ES" dirty="0" err="1"/>
              <a:t>Gladstone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957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 txBox="1">
            <a:spLocks noGrp="1"/>
          </p:cNvSpPr>
          <p:nvPr>
            <p:ph type="ctrTitle" idx="4294967295"/>
          </p:nvPr>
        </p:nvSpPr>
        <p:spPr>
          <a:xfrm>
            <a:off x="2382735" y="900958"/>
            <a:ext cx="4961100" cy="9009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1ABCF"/>
                </a:solidFill>
              </a:rPr>
              <a:t>Hello!</a:t>
            </a:r>
            <a:endParaRPr sz="7200" dirty="0">
              <a:solidFill>
                <a:srgbClr val="01ABCF"/>
              </a:solidFill>
            </a:endParaRPr>
          </a:p>
        </p:txBody>
      </p:sp>
      <p:sp>
        <p:nvSpPr>
          <p:cNvPr id="161" name="Google Shape;161;p38"/>
          <p:cNvSpPr txBox="1">
            <a:spLocks noGrp="1"/>
          </p:cNvSpPr>
          <p:nvPr>
            <p:ph type="subTitle" idx="4294967295"/>
          </p:nvPr>
        </p:nvSpPr>
        <p:spPr>
          <a:xfrm>
            <a:off x="2382734" y="1351409"/>
            <a:ext cx="48711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3200" dirty="0">
                <a:latin typeface="Shadows Into Light"/>
                <a:ea typeface="Shadows Into Light"/>
                <a:cs typeface="Shadows Into Light"/>
                <a:sym typeface="Shadows Into Light"/>
              </a:rPr>
              <a:t>Inglaterra</a:t>
            </a:r>
            <a:r>
              <a:rPr lang="es-ES" sz="3600" dirty="0">
                <a:latin typeface="Shadows Into Light"/>
                <a:ea typeface="Shadows Into Light"/>
                <a:cs typeface="Shadows Into Light"/>
                <a:sym typeface="Shadows Into Light"/>
              </a:rPr>
              <a:t> victoriana</a:t>
            </a:r>
            <a:endParaRPr sz="36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4294967295"/>
          </p:nvPr>
        </p:nvSpPr>
        <p:spPr>
          <a:xfrm>
            <a:off x="981504" y="2383366"/>
            <a:ext cx="7673560" cy="4335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0000"/>
                </a:solidFill>
              </a:rPr>
              <a:t>-Sociedad victoriana: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00B0F0"/>
                </a:solidFill>
              </a:rPr>
              <a:t>Clase obrera y espíritu victoriano en las clases altas: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00B0F0"/>
                </a:solidFill>
              </a:rPr>
              <a:t>                                 .Orgullo nacional en la política y la sociedad.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00B0F0"/>
                </a:solidFill>
              </a:rPr>
              <a:t>                                 .Tradición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00B0F0"/>
                </a:solidFill>
              </a:rPr>
              <a:t>                                .Austeridad</a:t>
            </a:r>
          </a:p>
          <a:p>
            <a:pPr marL="0" lvl="0" indent="0">
              <a:buNone/>
            </a:pPr>
            <a:r>
              <a:rPr lang="es-ES" sz="1400" dirty="0">
                <a:solidFill>
                  <a:srgbClr val="00B0F0"/>
                </a:solidFill>
              </a:rPr>
              <a:t>                                .Culto al dinero y a los convencionalismos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01ABC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100" dirty="0">
              <a:solidFill>
                <a:srgbClr val="01ABCF"/>
              </a:solidFill>
            </a:endParaRPr>
          </a:p>
          <a:p>
            <a:r>
              <a:rPr lang="en-GB" sz="1100" u="sng" dirty="0">
                <a:hlinkClick r:id="rId3"/>
              </a:rPr>
              <a:t>https://www.youtube.com/watch?v=KA6T8vTA0Vw</a:t>
            </a:r>
            <a:r>
              <a:rPr lang="en-GB" sz="1100" dirty="0"/>
              <a:t> (trailer Victoria)</a:t>
            </a:r>
            <a:endParaRPr lang="es-ES" sz="1100" dirty="0"/>
          </a:p>
          <a:p>
            <a:r>
              <a:rPr lang="en-GB" sz="1100" u="sng" dirty="0">
                <a:hlinkClick r:id="rId4"/>
              </a:rPr>
              <a:t>https://lacasavictoriana.com/2018/09/11/reina-victoria-curiosidades/</a:t>
            </a:r>
            <a:endParaRPr sz="1100" dirty="0">
              <a:solidFill>
                <a:srgbClr val="01ABCF"/>
              </a:solidFill>
            </a:endParaRPr>
          </a:p>
        </p:txBody>
      </p:sp>
      <p:pic>
        <p:nvPicPr>
          <p:cNvPr id="163" name="Google Shape;163;p3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34123" y="863986"/>
            <a:ext cx="1258610" cy="1146729"/>
          </a:xfrm>
          <a:prstGeom prst="wedgeEllipseCallout">
            <a:avLst>
              <a:gd name="adj1" fmla="val 47110"/>
              <a:gd name="adj2" fmla="val 46541"/>
            </a:avLst>
          </a:prstGeom>
          <a:noFill/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164" name="Google Shape;164;p38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" name="Imagen 3" descr="Imagen que contiene interior, mesa, suelo, ventana&#10;&#10;Descripción generada automáticamente">
            <a:extLst>
              <a:ext uri="{FF2B5EF4-FFF2-40B4-BE49-F238E27FC236}">
                <a16:creationId xmlns:a16="http://schemas.microsoft.com/office/drawing/2014/main" id="{47684736-28E2-4625-9D83-3C0C2B6C2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577" y="758933"/>
            <a:ext cx="2500547" cy="17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subTitle" idx="1"/>
          </p:nvPr>
        </p:nvSpPr>
        <p:spPr>
          <a:xfrm>
            <a:off x="845672" y="2499919"/>
            <a:ext cx="7534930" cy="34139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s-ES" sz="1200" u="sng" dirty="0">
                <a:hlinkClick r:id="rId3"/>
              </a:rPr>
              <a:t>https://www.elespanol.com/cultura/historia/20170217/194480861_0.html</a:t>
            </a:r>
            <a:endParaRPr lang="es-ES" sz="1200" dirty="0"/>
          </a:p>
          <a:p>
            <a:pPr algn="l"/>
            <a:r>
              <a:rPr lang="es-ES" sz="1200" u="sng" dirty="0">
                <a:hlinkClick r:id="rId4"/>
              </a:rPr>
              <a:t>https://www.bbc.com/mundo/noticias/2013/01/130104_delicias_conyugales_de_una_reina_jbo</a:t>
            </a:r>
            <a:endParaRPr lang="es-ES" sz="1200" dirty="0"/>
          </a:p>
          <a:p>
            <a:pPr algn="l"/>
            <a:r>
              <a:rPr lang="es-ES" sz="1200" u="sng" dirty="0">
                <a:hlinkClick r:id="rId5"/>
              </a:rPr>
              <a:t>https://www.elmundo.es/loc/2013/11/26/5294f035684341ee2c8b4593.html</a:t>
            </a:r>
            <a:endParaRPr lang="es-ES" sz="1200" dirty="0"/>
          </a:p>
          <a:p>
            <a:pPr algn="l"/>
            <a:r>
              <a:rPr lang="es-ES" sz="1200" u="sng" dirty="0">
                <a:hlinkClick r:id="rId6"/>
              </a:rPr>
              <a:t>https://elpais.com/diario/1979/05/23/ultima/296258402_850215.html</a:t>
            </a:r>
            <a:endParaRPr lang="es-ES" sz="1200" dirty="0"/>
          </a:p>
          <a:p>
            <a:pPr marL="0" indent="0" algn="l"/>
            <a:endParaRPr lang="en-GB" sz="1200" u="sng" dirty="0">
              <a:hlinkClick r:id="rId7"/>
            </a:endParaRPr>
          </a:p>
          <a:p>
            <a:pPr marL="0" indent="0" algn="l"/>
            <a:r>
              <a:rPr lang="en-GB" sz="1200" u="sng" dirty="0">
                <a:hlinkClick r:id="rId7"/>
              </a:rPr>
              <a:t>  https://lacasavictoriana.com/2018/09/11/reina-victoria-curiosidades/</a:t>
            </a:r>
          </a:p>
          <a:p>
            <a:pPr marL="0" indent="0" algn="l"/>
            <a:r>
              <a:rPr lang="en-GB" sz="1200" u="sng" dirty="0">
                <a:hlinkClick r:id="rId7"/>
              </a:rPr>
              <a:t>  https://www.youtube.com/watch?v=KA6T8vTA0Vw</a:t>
            </a:r>
            <a:r>
              <a:rPr lang="en-GB" sz="1200" dirty="0"/>
              <a:t> (trailer Victoria)</a:t>
            </a:r>
            <a:endParaRPr lang="es-E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5" name="Google Shape;160;p38">
            <a:extLst>
              <a:ext uri="{FF2B5EF4-FFF2-40B4-BE49-F238E27FC236}">
                <a16:creationId xmlns:a16="http://schemas.microsoft.com/office/drawing/2014/main" id="{911074FE-B8D9-405E-AB8E-2214AD6347A8}"/>
              </a:ext>
            </a:extLst>
          </p:cNvPr>
          <p:cNvSpPr txBox="1">
            <a:spLocks/>
          </p:cNvSpPr>
          <p:nvPr/>
        </p:nvSpPr>
        <p:spPr>
          <a:xfrm>
            <a:off x="2416226" y="1122451"/>
            <a:ext cx="4961100" cy="64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algn="l"/>
            <a:r>
              <a:rPr lang="es-ES" sz="5400" dirty="0" err="1">
                <a:solidFill>
                  <a:srgbClr val="01ABCF"/>
                </a:solidFill>
              </a:rPr>
              <a:t>Hello</a:t>
            </a:r>
            <a:r>
              <a:rPr lang="es-ES" sz="5400" dirty="0">
                <a:solidFill>
                  <a:srgbClr val="01ABCF"/>
                </a:solidFill>
              </a:rPr>
              <a:t>!</a:t>
            </a:r>
          </a:p>
        </p:txBody>
      </p:sp>
      <p:sp>
        <p:nvSpPr>
          <p:cNvPr id="8" name="Google Shape;161;p38">
            <a:extLst>
              <a:ext uri="{FF2B5EF4-FFF2-40B4-BE49-F238E27FC236}">
                <a16:creationId xmlns:a16="http://schemas.microsoft.com/office/drawing/2014/main" id="{25AAC94E-4A3D-4B41-AB5A-31B2D88565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47580" y="1122450"/>
            <a:ext cx="3245776" cy="64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3200" dirty="0">
                <a:latin typeface="Shadows Into Light"/>
                <a:ea typeface="Shadows Into Light"/>
                <a:cs typeface="Shadows Into Light"/>
                <a:sym typeface="Shadows Into Light"/>
              </a:rPr>
              <a:t>Inglaterra victoriana</a:t>
            </a:r>
            <a:endParaRPr sz="32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6261BC-88FE-49C6-8036-847E553A40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059" y="944142"/>
            <a:ext cx="1438781" cy="14448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4F2590-6768-404D-8250-69A7BC11F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50" y="4206888"/>
            <a:ext cx="2857500" cy="1600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inculo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5994</TotalTime>
  <Words>4504</Words>
  <Application>Microsoft Office PowerPoint</Application>
  <PresentationFormat>Presentación en pantalla (4:3)</PresentationFormat>
  <Paragraphs>453</Paragraphs>
  <Slides>50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50</vt:i4>
      </vt:variant>
    </vt:vector>
  </HeadingPairs>
  <TitlesOfParts>
    <vt:vector size="56" baseType="lpstr">
      <vt:lpstr>Arial</vt:lpstr>
      <vt:lpstr>Bahnschrift SemiBold Condensed</vt:lpstr>
      <vt:lpstr>Shadows Into Light</vt:lpstr>
      <vt:lpstr>Varela Round</vt:lpstr>
      <vt:lpstr>Trinculo template</vt:lpstr>
      <vt:lpstr>Trinculo template</vt:lpstr>
      <vt:lpstr>La dominación europea del mundo</vt:lpstr>
      <vt:lpstr>Presentación de PowerPoint</vt:lpstr>
      <vt:lpstr>Presentación de PowerPoint</vt:lpstr>
      <vt:lpstr>Inglaterra victoriana</vt:lpstr>
      <vt:lpstr>Hello!</vt:lpstr>
      <vt:lpstr>Hello!</vt:lpstr>
      <vt:lpstr>Hello!</vt:lpstr>
      <vt:lpstr>Hello!</vt:lpstr>
      <vt:lpstr>Inglaterra victoriana</vt:lpstr>
      <vt:lpstr>Presentación de PowerPoint</vt:lpstr>
      <vt:lpstr>Hello!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TERCERA REPÚBLICA FRANCESA 1870-1940</vt:lpstr>
      <vt:lpstr>TERCERA REPÚBLICA FRANCESA 1870-1940</vt:lpstr>
      <vt:lpstr>TERCERA REPÚBLICA FRANCESA 1870-1940</vt:lpstr>
      <vt:lpstr>TERCERA REPÚBLICA FRANCESA 1870-1940</vt:lpstr>
      <vt:lpstr>TERCERA REPÚBLICA FRANCESA 1870-1940</vt:lpstr>
      <vt:lpstr>TERCERA REPÚBLICA FRANCESA 1870-1940</vt:lpstr>
      <vt:lpstr>BIG CONCEPT</vt:lpstr>
      <vt:lpstr>SEGUNDO REICH ALEMÁN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IMPERIO AUSTROHÚNGARO</vt:lpstr>
      <vt:lpstr>IMPERIO AUSTROHÚNGARO</vt:lpstr>
      <vt:lpstr>IMPERIO AUSTROHÚNGARO</vt:lpstr>
      <vt:lpstr>IMPERIO AUSTROHÚNGARO</vt:lpstr>
      <vt:lpstr>Presentación de PowerPoint</vt:lpstr>
      <vt:lpstr>IMPERIO RUSO</vt:lpstr>
      <vt:lpstr>IMPERIO RUSO</vt:lpstr>
      <vt:lpstr>Presentación de PowerPoint</vt:lpstr>
      <vt:lpstr>Potencias europeas y extrauropeas siglo XIX</vt:lpstr>
      <vt:lpstr>Las potencias extraeuropeas emergentes</vt:lpstr>
      <vt:lpstr>Presentación de PowerPoint</vt:lpstr>
      <vt:lpstr>Estados Unidos</vt:lpstr>
      <vt:lpstr>Guerra de Secesión americana (1861-1865)</vt:lpstr>
      <vt:lpstr>Estados Unidos</vt:lpstr>
      <vt:lpstr>Japón</vt:lpstr>
      <vt:lpstr>Thanks!</vt:lpstr>
      <vt:lpstr>Japón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dominación europea del mundo</dc:title>
  <dc:creator>Ana</dc:creator>
  <cp:lastModifiedBy>Ana</cp:lastModifiedBy>
  <cp:revision>520</cp:revision>
  <dcterms:modified xsi:type="dcterms:W3CDTF">2021-01-24T19:57:37Z</dcterms:modified>
</cp:coreProperties>
</file>